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85" r:id="rId4"/>
    <p:sldId id="283" r:id="rId5"/>
    <p:sldId id="263" r:id="rId6"/>
    <p:sldId id="287" r:id="rId7"/>
    <p:sldId id="270" r:id="rId8"/>
    <p:sldId id="271" r:id="rId9"/>
    <p:sldId id="260" r:id="rId10"/>
    <p:sldId id="282" r:id="rId11"/>
    <p:sldId id="281" r:id="rId12"/>
    <p:sldId id="259" r:id="rId13"/>
    <p:sldId id="279" r:id="rId14"/>
    <p:sldId id="278" r:id="rId15"/>
    <p:sldId id="274" r:id="rId16"/>
    <p:sldId id="286" r:id="rId17"/>
    <p:sldId id="289" r:id="rId18"/>
    <p:sldId id="275" r:id="rId19"/>
    <p:sldId id="265" r:id="rId20"/>
    <p:sldId id="266" r:id="rId21"/>
    <p:sldId id="288" r:id="rId22"/>
    <p:sldId id="258" r:id="rId23"/>
    <p:sldId id="261" r:id="rId24"/>
    <p:sldId id="264" r:id="rId25"/>
    <p:sldId id="290"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8"/>
    <p:restoredTop sz="93481" autoAdjust="0"/>
  </p:normalViewPr>
  <p:slideViewPr>
    <p:cSldViewPr snapToGrid="0" snapToObjects="1">
      <p:cViewPr varScale="1">
        <p:scale>
          <a:sx n="75" d="100"/>
          <a:sy n="75" d="100"/>
        </p:scale>
        <p:origin x="619" y="53"/>
      </p:cViewPr>
      <p:guideLst/>
    </p:cSldViewPr>
  </p:slideViewPr>
  <p:notesTextViewPr>
    <p:cViewPr>
      <p:scale>
        <a:sx n="1" d="1"/>
        <a:sy n="1" d="1"/>
      </p:scale>
      <p:origin x="0" y="-1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89D73-3586-AB4E-ABE5-6376A7DDD840}" type="datetimeFigureOut">
              <a:rPr lang="en-US" smtClean="0"/>
              <a:t>7/12/2018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8767-2FED-7F4E-B996-0171036142CA}" type="slidenum">
              <a:rPr lang="en-US" smtClean="0"/>
              <a:t>‹#›</a:t>
            </a:fld>
            <a:endParaRPr lang="en-US"/>
          </a:p>
        </p:txBody>
      </p:sp>
    </p:spTree>
    <p:extLst>
      <p:ext uri="{BB962C8B-B14F-4D97-AF65-F5344CB8AC3E}">
        <p14:creationId xmlns:p14="http://schemas.microsoft.com/office/powerpoint/2010/main" val="166188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dirty="0">
                <a:solidFill>
                  <a:srgbClr val="FF0000"/>
                </a:solidFill>
              </a:rPr>
              <a:t>M</a:t>
            </a:r>
            <a:r>
              <a:rPr lang="en-HK" b="1" dirty="0"/>
              <a:t>odule-based</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a:t>
            </a:fld>
            <a:endParaRPr lang="en-US"/>
          </a:p>
        </p:txBody>
      </p:sp>
    </p:spTree>
    <p:extLst>
      <p:ext uri="{BB962C8B-B14F-4D97-AF65-F5344CB8AC3E}">
        <p14:creationId xmlns:p14="http://schemas.microsoft.com/office/powerpoint/2010/main" val="288930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 overlap, so you can get the right area</a:t>
            </a:r>
          </a:p>
        </p:txBody>
      </p:sp>
      <p:sp>
        <p:nvSpPr>
          <p:cNvPr id="4" name="灯片编号占位符 3"/>
          <p:cNvSpPr>
            <a:spLocks noGrp="1"/>
          </p:cNvSpPr>
          <p:nvPr>
            <p:ph type="sldNum" sz="quarter" idx="10"/>
          </p:nvPr>
        </p:nvSpPr>
        <p:spPr/>
        <p:txBody>
          <a:bodyPr/>
          <a:lstStyle/>
          <a:p>
            <a:fld id="{48038767-2FED-7F4E-B996-0171036142CA}" type="slidenum">
              <a:rPr lang="en-US" smtClean="0"/>
              <a:t>15</a:t>
            </a:fld>
            <a:endParaRPr lang="en-US"/>
          </a:p>
        </p:txBody>
      </p:sp>
    </p:spTree>
    <p:extLst>
      <p:ext uri="{BB962C8B-B14F-4D97-AF65-F5344CB8AC3E}">
        <p14:creationId xmlns:p14="http://schemas.microsoft.com/office/powerpoint/2010/main" val="116937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Subtypes</a:t>
            </a:r>
            <a:r>
              <a:rPr lang="zh-CN" altLang="en-US" dirty="0"/>
              <a:t> </a:t>
            </a:r>
            <a:r>
              <a:rPr lang="en-US" altLang="zh-CN" dirty="0"/>
              <a:t>inference</a:t>
            </a:r>
          </a:p>
          <a:p>
            <a:r>
              <a:rPr lang="en-US" dirty="0"/>
              <a:t>How to find this </a:t>
            </a:r>
          </a:p>
        </p:txBody>
      </p:sp>
      <p:sp>
        <p:nvSpPr>
          <p:cNvPr id="4" name="灯片编号占位符 3"/>
          <p:cNvSpPr>
            <a:spLocks noGrp="1"/>
          </p:cNvSpPr>
          <p:nvPr>
            <p:ph type="sldNum" sz="quarter" idx="10"/>
          </p:nvPr>
        </p:nvSpPr>
        <p:spPr/>
        <p:txBody>
          <a:bodyPr/>
          <a:lstStyle/>
          <a:p>
            <a:fld id="{48038767-2FED-7F4E-B996-0171036142CA}" type="slidenum">
              <a:rPr lang="en-US" smtClean="0"/>
              <a:t>18</a:t>
            </a:fld>
            <a:endParaRPr lang="en-US"/>
          </a:p>
        </p:txBody>
      </p:sp>
    </p:spTree>
    <p:extLst>
      <p:ext uri="{BB962C8B-B14F-4D97-AF65-F5344CB8AC3E}">
        <p14:creationId xmlns:p14="http://schemas.microsoft.com/office/powerpoint/2010/main" val="4291106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compare two sets of clustering labels we can use adjusted Rand index. The index is a measure of the similarity between two data </a:t>
            </a:r>
            <a:r>
              <a:rPr lang="en-US" dirty="0" err="1"/>
              <a:t>clusterings</a:t>
            </a:r>
            <a:r>
              <a:rPr lang="en-US" dirty="0"/>
              <a:t>. Values of the adjusted Rand index lie in [0,1] interval, where 1 means that two </a:t>
            </a:r>
            <a:r>
              <a:rPr lang="en-US" dirty="0" err="1"/>
              <a:t>clusterings</a:t>
            </a:r>
            <a:r>
              <a:rPr lang="en-US" dirty="0"/>
              <a:t> are identical and 0 means the level of similarity expected by chance.</a:t>
            </a:r>
          </a:p>
        </p:txBody>
      </p:sp>
      <p:sp>
        <p:nvSpPr>
          <p:cNvPr id="4" name="灯片编号占位符 3"/>
          <p:cNvSpPr>
            <a:spLocks noGrp="1"/>
          </p:cNvSpPr>
          <p:nvPr>
            <p:ph type="sldNum" sz="quarter" idx="10"/>
          </p:nvPr>
        </p:nvSpPr>
        <p:spPr/>
        <p:txBody>
          <a:bodyPr/>
          <a:lstStyle/>
          <a:p>
            <a:fld id="{48038767-2FED-7F4E-B996-0171036142CA}" type="slidenum">
              <a:rPr lang="en-US" smtClean="0"/>
              <a:t>19</a:t>
            </a:fld>
            <a:endParaRPr lang="en-US"/>
          </a:p>
        </p:txBody>
      </p:sp>
    </p:spTree>
    <p:extLst>
      <p:ext uri="{BB962C8B-B14F-4D97-AF65-F5344CB8AC3E}">
        <p14:creationId xmlns:p14="http://schemas.microsoft.com/office/powerpoint/2010/main" val="366773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4</a:t>
            </a:fld>
            <a:endParaRPr lang="en-US"/>
          </a:p>
        </p:txBody>
      </p:sp>
    </p:spTree>
    <p:extLst>
      <p:ext uri="{BB962C8B-B14F-4D97-AF65-F5344CB8AC3E}">
        <p14:creationId xmlns:p14="http://schemas.microsoft.com/office/powerpoint/2010/main" val="6799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b="0" i="0" u="none" strike="noStrike" kern="1200" dirty="0">
                <a:solidFill>
                  <a:schemeClr val="tx1"/>
                </a:solidFill>
                <a:effectLst/>
                <a:latin typeface="+mn-lt"/>
                <a:ea typeface="+mn-ea"/>
                <a:cs typeface="+mn-cs"/>
              </a:rPr>
              <a:t> </a:t>
            </a:r>
            <a:r>
              <a:rPr lang="en-HK" sz="1200" b="0" i="0" kern="1200" dirty="0">
                <a:solidFill>
                  <a:schemeClr val="tx1"/>
                </a:solidFill>
                <a:effectLst/>
                <a:latin typeface="+mn-lt"/>
                <a:ea typeface="+mn-ea"/>
                <a:cs typeface="+mn-cs"/>
              </a:rPr>
              <a:t>For clustering this means the clusters you are finding only exist in your dataset and can't be seen in new data.</a:t>
            </a:r>
          </a:p>
          <a:p>
            <a:pPr fontAlgn="base"/>
            <a:r>
              <a:rPr lang="en-HK" sz="1200" b="0" i="0" kern="1200" dirty="0">
                <a:solidFill>
                  <a:schemeClr val="tx1"/>
                </a:solidFill>
                <a:effectLst/>
                <a:latin typeface="+mn-lt"/>
                <a:ea typeface="+mn-ea"/>
                <a:cs typeface="+mn-cs"/>
              </a:rPr>
              <a:t>Your algorithm might find two clusters in the dataset that don't exist for new data, because both clusters are actually subset of one bigger cluster. Your algorithm is overfitting, your clustering is too fine (e.g. your k is too small for k-means) because you are finding groupings that are only noise.</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5</a:t>
            </a:fld>
            <a:endParaRPr lang="en-US"/>
          </a:p>
        </p:txBody>
      </p:sp>
    </p:spTree>
    <p:extLst>
      <p:ext uri="{BB962C8B-B14F-4D97-AF65-F5344CB8AC3E}">
        <p14:creationId xmlns:p14="http://schemas.microsoft.com/office/powerpoint/2010/main" val="420120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New</a:t>
            </a:r>
            <a:r>
              <a:rPr lang="zh-CN" altLang="en-US" dirty="0"/>
              <a:t> </a:t>
            </a:r>
            <a:r>
              <a:rPr lang="en-US" altLang="zh-CN" dirty="0"/>
              <a:t>strategy</a:t>
            </a:r>
            <a:r>
              <a:rPr lang="zh-CN" altLang="en-US" dirty="0"/>
              <a:t> </a:t>
            </a:r>
            <a:r>
              <a:rPr lang="en-US" altLang="zh-CN" dirty="0"/>
              <a:t>for</a:t>
            </a:r>
            <a:r>
              <a:rPr lang="zh-CN" altLang="en-US" dirty="0"/>
              <a:t> </a:t>
            </a:r>
            <a:r>
              <a:rPr lang="en-US" altLang="zh-CN" dirty="0" err="1"/>
              <a:t>scRNA-seq</a:t>
            </a:r>
            <a:r>
              <a:rPr lang="zh-CN" altLang="en-US" dirty="0"/>
              <a:t> </a:t>
            </a:r>
            <a:r>
              <a:rPr lang="en-US" altLang="zh-CN" dirty="0"/>
              <a:t>clustering</a:t>
            </a:r>
            <a:endParaRPr lang="en-US"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6</a:t>
            </a:fld>
            <a:endParaRPr lang="en-US"/>
          </a:p>
        </p:txBody>
      </p:sp>
    </p:spTree>
    <p:extLst>
      <p:ext uri="{BB962C8B-B14F-4D97-AF65-F5344CB8AC3E}">
        <p14:creationId xmlns:p14="http://schemas.microsoft.com/office/powerpoint/2010/main" val="296633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7</a:t>
            </a:fld>
            <a:endParaRPr lang="en-US"/>
          </a:p>
        </p:txBody>
      </p:sp>
    </p:spTree>
    <p:extLst>
      <p:ext uri="{BB962C8B-B14F-4D97-AF65-F5344CB8AC3E}">
        <p14:creationId xmlns:p14="http://schemas.microsoft.com/office/powerpoint/2010/main" val="1584326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How to show gene-gene network, </a:t>
            </a:r>
            <a:r>
              <a:rPr lang="en-US" dirty="0" err="1"/>
              <a:t>hclust</a:t>
            </a:r>
            <a:endParaRPr lang="en-US" dirty="0"/>
          </a:p>
          <a:p>
            <a:r>
              <a:rPr lang="en-US" dirty="0"/>
              <a:t>Or show </a:t>
            </a:r>
            <a:r>
              <a:rPr lang="en-US" dirty="0" err="1"/>
              <a:t>pca</a:t>
            </a:r>
            <a:r>
              <a:rPr lang="en-US" dirty="0"/>
              <a:t> plot of genes</a:t>
            </a:r>
          </a:p>
        </p:txBody>
      </p:sp>
      <p:sp>
        <p:nvSpPr>
          <p:cNvPr id="4" name="灯片编号占位符 3"/>
          <p:cNvSpPr>
            <a:spLocks noGrp="1"/>
          </p:cNvSpPr>
          <p:nvPr>
            <p:ph type="sldNum" sz="quarter" idx="10"/>
          </p:nvPr>
        </p:nvSpPr>
        <p:spPr/>
        <p:txBody>
          <a:bodyPr/>
          <a:lstStyle/>
          <a:p>
            <a:fld id="{48038767-2FED-7F4E-B996-0171036142CA}" type="slidenum">
              <a:rPr lang="en-US" smtClean="0"/>
              <a:t>8</a:t>
            </a:fld>
            <a:endParaRPr lang="en-US"/>
          </a:p>
        </p:txBody>
      </p:sp>
    </p:spTree>
    <p:extLst>
      <p:ext uri="{BB962C8B-B14F-4D97-AF65-F5344CB8AC3E}">
        <p14:creationId xmlns:p14="http://schemas.microsoft.com/office/powerpoint/2010/main" val="161035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Correlation</a:t>
            </a:r>
            <a:r>
              <a:rPr lang="zh-CN" altLang="en-US" dirty="0"/>
              <a:t> </a:t>
            </a:r>
            <a:r>
              <a:rPr lang="en-US" altLang="zh-CN" dirty="0"/>
              <a:t>is</a:t>
            </a:r>
            <a:r>
              <a:rPr lang="zh-CN" altLang="en-US" dirty="0"/>
              <a:t> </a:t>
            </a:r>
            <a:r>
              <a:rPr lang="en-US" altLang="zh-CN" dirty="0"/>
              <a:t>the</a:t>
            </a:r>
            <a:r>
              <a:rPr lang="zh-CN" altLang="en-US" dirty="0"/>
              <a:t> </a:t>
            </a:r>
            <a:r>
              <a:rPr lang="en-US" altLang="zh-CN" dirty="0"/>
              <a:t>basic</a:t>
            </a:r>
            <a:r>
              <a:rPr lang="zh-CN" altLang="en-US" dirty="0"/>
              <a:t> </a:t>
            </a:r>
            <a:r>
              <a:rPr lang="en-US" altLang="zh-CN" dirty="0"/>
              <a:t>for</a:t>
            </a:r>
            <a:r>
              <a:rPr lang="zh-CN" altLang="en-US" dirty="0"/>
              <a:t> </a:t>
            </a:r>
            <a:r>
              <a:rPr lang="en-US" altLang="zh-CN" dirty="0"/>
              <a:t>further</a:t>
            </a:r>
            <a:r>
              <a:rPr lang="zh-CN" altLang="en-US" dirty="0"/>
              <a:t> </a:t>
            </a:r>
            <a:r>
              <a:rPr lang="en-US" altLang="zh-CN" dirty="0"/>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Correlation,</a:t>
            </a:r>
            <a:r>
              <a:rPr lang="zh-CN" altLang="en-US" dirty="0"/>
              <a:t> </a:t>
            </a:r>
            <a:r>
              <a:rPr lang="en-US" altLang="zh-CN" dirty="0"/>
              <a:t>especially</a:t>
            </a:r>
            <a:r>
              <a:rPr lang="zh-CN" altLang="en-US" dirty="0"/>
              <a:t> </a:t>
            </a:r>
            <a:r>
              <a:rPr lang="en-US" altLang="zh-CN" dirty="0"/>
              <a:t>Pearson</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very</a:t>
            </a:r>
            <a:r>
              <a:rPr lang="zh-CN" altLang="en-US" dirty="0"/>
              <a:t> </a:t>
            </a:r>
            <a:r>
              <a:rPr lang="en-US" altLang="zh-CN" dirty="0"/>
              <a:t>sensitive</a:t>
            </a:r>
            <a:r>
              <a:rPr lang="zh-CN" altLang="en-US" dirty="0"/>
              <a:t> </a:t>
            </a:r>
            <a:r>
              <a:rPr lang="en-US" altLang="zh-CN" dirty="0"/>
              <a:t>to</a:t>
            </a:r>
            <a:r>
              <a:rPr lang="zh-CN" altLang="en-US" dirty="0"/>
              <a:t> </a:t>
            </a:r>
            <a:r>
              <a:rPr lang="en-US" altLang="zh-CN" dirty="0"/>
              <a:t>strong</a:t>
            </a:r>
            <a:r>
              <a:rPr lang="zh-CN" altLang="en-US" dirty="0"/>
              <a:t> </a:t>
            </a:r>
            <a:r>
              <a:rPr lang="en-US" altLang="zh-CN" dirty="0"/>
              <a:t>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Make a cartoon plot to show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need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current method can not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my method can detect if there is a outlier?</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10</a:t>
            </a:fld>
            <a:endParaRPr lang="en-US"/>
          </a:p>
        </p:txBody>
      </p:sp>
    </p:spTree>
    <p:extLst>
      <p:ext uri="{BB962C8B-B14F-4D97-AF65-F5344CB8AC3E}">
        <p14:creationId xmlns:p14="http://schemas.microsoft.com/office/powerpoint/2010/main" val="332772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Show the necessary for outlier detection</a:t>
            </a:r>
          </a:p>
          <a:p>
            <a:r>
              <a:rPr lang="en-US" altLang="zh-CN" dirty="0"/>
              <a:t>Quantify the effect of outlier</a:t>
            </a:r>
          </a:p>
          <a:p>
            <a:r>
              <a:rPr lang="en-US" altLang="zh-CN" dirty="0"/>
              <a:t>Few</a:t>
            </a:r>
            <a:r>
              <a:rPr lang="zh-CN" altLang="en-US" dirty="0"/>
              <a:t> </a:t>
            </a:r>
            <a:r>
              <a:rPr lang="en-US" altLang="zh-CN" dirty="0"/>
              <a:t>outlier</a:t>
            </a:r>
            <a:r>
              <a:rPr lang="zh-CN" altLang="en-US" dirty="0"/>
              <a:t> </a:t>
            </a:r>
            <a:r>
              <a:rPr lang="en-US" altLang="zh-CN" dirty="0"/>
              <a:t>will</a:t>
            </a:r>
            <a:r>
              <a:rPr lang="zh-CN" altLang="en-US" dirty="0"/>
              <a:t> </a:t>
            </a:r>
            <a:r>
              <a:rPr lang="en-US" altLang="zh-CN" dirty="0"/>
              <a:t>not</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p>
          <a:p>
            <a:r>
              <a:rPr lang="en-US" dirty="0"/>
              <a:t>Show why spearman is better than </a:t>
            </a:r>
            <a:r>
              <a:rPr lang="en-US" dirty="0" err="1"/>
              <a:t>pearson</a:t>
            </a:r>
            <a:endParaRPr lang="en-US" dirty="0"/>
          </a:p>
          <a:p>
            <a:endParaRPr lang="en-US" dirty="0"/>
          </a:p>
          <a:p>
            <a:r>
              <a:rPr lang="en-US" dirty="0"/>
              <a:t>Conclusion: extreme outlier will seriously affect the correlation between markers.</a:t>
            </a:r>
          </a:p>
        </p:txBody>
      </p:sp>
      <p:sp>
        <p:nvSpPr>
          <p:cNvPr id="4" name="Slide Number Placeholder 3"/>
          <p:cNvSpPr>
            <a:spLocks noGrp="1"/>
          </p:cNvSpPr>
          <p:nvPr>
            <p:ph type="sldNum" sz="quarter" idx="10"/>
          </p:nvPr>
        </p:nvSpPr>
        <p:spPr/>
        <p:txBody>
          <a:bodyPr/>
          <a:lstStyle/>
          <a:p>
            <a:fld id="{48038767-2FED-7F4E-B996-0171036142CA}" type="slidenum">
              <a:rPr lang="en-US" smtClean="0"/>
              <a:t>11</a:t>
            </a:fld>
            <a:endParaRPr lang="en-US"/>
          </a:p>
        </p:txBody>
      </p:sp>
    </p:spTree>
    <p:extLst>
      <p:ext uri="{BB962C8B-B14F-4D97-AF65-F5344CB8AC3E}">
        <p14:creationId xmlns:p14="http://schemas.microsoft.com/office/powerpoint/2010/main" val="270448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why removing outlier is necessary? using simulated data to explain this point</a:t>
            </a:r>
          </a:p>
          <a:p>
            <a:r>
              <a:rPr lang="en-HK" dirty="0"/>
              <a:t>why current outlier detection method is not suitable? use ground truth to demonstrate this point, compare different tools (removing the rare populations)</a:t>
            </a:r>
          </a:p>
          <a:p>
            <a:r>
              <a:rPr lang="en-HK" dirty="0"/>
              <a:t>why using dimension reduction (cite paper)? top 100 or 95% explained variance PCs</a:t>
            </a:r>
          </a:p>
          <a:p>
            <a:r>
              <a:rPr lang="en-HK" dirty="0"/>
              <a:t>try different dimension reduction method (PCA and DM), compare the results</a:t>
            </a:r>
          </a:p>
          <a:p>
            <a:r>
              <a:rPr lang="en-HK" dirty="0"/>
              <a:t>outlier detection algorithm, </a:t>
            </a:r>
            <a:r>
              <a:rPr lang="en-HK" dirty="0" err="1"/>
              <a:t>minNum</a:t>
            </a:r>
            <a:endParaRPr lang="en-HK"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12</a:t>
            </a:fld>
            <a:endParaRPr lang="en-US"/>
          </a:p>
        </p:txBody>
      </p:sp>
    </p:spTree>
    <p:extLst>
      <p:ext uri="{BB962C8B-B14F-4D97-AF65-F5344CB8AC3E}">
        <p14:creationId xmlns:p14="http://schemas.microsoft.com/office/powerpoint/2010/main" val="401866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D112-7F7D-DD48-B166-9A1F70F2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4E399-75E3-1F42-ADBE-2A741743A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B5CD0-6AB6-7E4E-BE58-AFEBA16EC019}"/>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5" name="Footer Placeholder 4">
            <a:extLst>
              <a:ext uri="{FF2B5EF4-FFF2-40B4-BE49-F238E27FC236}">
                <a16:creationId xmlns:a16="http://schemas.microsoft.com/office/drawing/2014/main" id="{9B413732-873C-C14F-BF89-5586CC61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53F2-2428-7B42-98E9-9B0E4C79E227}"/>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14669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D877-3657-AD43-9989-4DC9289D9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1470-9EAD-9542-BBCE-BB968AAAB0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258D6-7C72-0A45-929B-650C8DEEEF37}"/>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5" name="Footer Placeholder 4">
            <a:extLst>
              <a:ext uri="{FF2B5EF4-FFF2-40B4-BE49-F238E27FC236}">
                <a16:creationId xmlns:a16="http://schemas.microsoft.com/office/drawing/2014/main" id="{A93053F9-9AFF-E149-9EE1-D53B68FBA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1CAD5-709A-964E-8CB6-895DC46758F1}"/>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100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60EA0-580D-BC46-9FB2-C0F810FB3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6A2A9-C177-2D49-BABA-48B3C01A20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D860-5F6B-4A44-B851-91B9B017D9CA}"/>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5" name="Footer Placeholder 4">
            <a:extLst>
              <a:ext uri="{FF2B5EF4-FFF2-40B4-BE49-F238E27FC236}">
                <a16:creationId xmlns:a16="http://schemas.microsoft.com/office/drawing/2014/main" id="{0A739A4E-5063-B74F-87A3-73F9A4EF6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E88E-656E-5646-ADFC-9B0D616AB914}"/>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6780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145-FC63-2644-AAB2-6D92D5C04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A4D2E-CEEF-C149-894E-6C3CA023D8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13808-D917-E84C-B194-EE077150740C}"/>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5" name="Footer Placeholder 4">
            <a:extLst>
              <a:ext uri="{FF2B5EF4-FFF2-40B4-BE49-F238E27FC236}">
                <a16:creationId xmlns:a16="http://schemas.microsoft.com/office/drawing/2014/main" id="{2076E9E2-CEEA-7046-AFD4-A908CEBF0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BC88-328F-B646-A73A-F33AD1550C7E}"/>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620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333-1653-7747-A078-0D11273D2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21862-4074-374D-8C3F-E3CE7CA0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D50C9B-166F-4245-A21F-E50F8ECEEE29}"/>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5" name="Footer Placeholder 4">
            <a:extLst>
              <a:ext uri="{FF2B5EF4-FFF2-40B4-BE49-F238E27FC236}">
                <a16:creationId xmlns:a16="http://schemas.microsoft.com/office/drawing/2014/main" id="{1E4097A8-3C0C-D74A-AE9A-4496DAD7F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54CE7-47C8-6D41-87BF-F4784B600D7A}"/>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08347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8070-8776-6C4B-A0F8-A6E604A1D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1C99-8EB0-D14A-B34D-8C041A4EA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CBA18-21B8-274D-B21C-5B1E3DC24C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FEABA-D6D7-CE44-8715-536030D290A7}"/>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6" name="Footer Placeholder 5">
            <a:extLst>
              <a:ext uri="{FF2B5EF4-FFF2-40B4-BE49-F238E27FC236}">
                <a16:creationId xmlns:a16="http://schemas.microsoft.com/office/drawing/2014/main" id="{C16FB290-3E5A-9B46-91A4-E2D01357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A26C-1910-8D46-A70B-4D6523022D39}"/>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11394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5DD7-FDA0-F94F-904B-7D18AAD72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9912AA-B044-F043-B809-51EC8178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D0454-935B-4D4E-A57F-75FDA31E13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8D4C5-ACD4-C548-A9C0-FA437E15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4772D9-2729-7E41-B792-400258A2E3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B3F77-1C7E-B842-B7E3-07850126C99F}"/>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8" name="Footer Placeholder 7">
            <a:extLst>
              <a:ext uri="{FF2B5EF4-FFF2-40B4-BE49-F238E27FC236}">
                <a16:creationId xmlns:a16="http://schemas.microsoft.com/office/drawing/2014/main" id="{02B7FC0A-D61F-904C-A7B4-9B60DBF67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CF0EE-6774-C749-9F10-ECAA8323B7D6}"/>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93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6D06-33A6-8E4A-BA7E-560F8F543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931B1-91E4-D546-B19C-988B84092197}"/>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4" name="Footer Placeholder 3">
            <a:extLst>
              <a:ext uri="{FF2B5EF4-FFF2-40B4-BE49-F238E27FC236}">
                <a16:creationId xmlns:a16="http://schemas.microsoft.com/office/drawing/2014/main" id="{7ABCE447-EC71-274B-A8E7-0305E038E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76A55-1DCE-B543-93A7-447ACEBE676D}"/>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558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C6CF5-C0E5-504F-9362-FF8CBDADCDBB}"/>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3" name="Footer Placeholder 2">
            <a:extLst>
              <a:ext uri="{FF2B5EF4-FFF2-40B4-BE49-F238E27FC236}">
                <a16:creationId xmlns:a16="http://schemas.microsoft.com/office/drawing/2014/main" id="{1EE98724-4F5F-0842-98BE-59DE3AE42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4DD463-F983-0F49-BA83-D9ED520E7165}"/>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99774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D057-31C6-154D-89F9-F390437B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E6F8B-DE60-7A49-B60E-BE0736F99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7EE42-DDBE-834C-9125-1F6030B6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975403-4F2C-F447-8C5B-7B38CA5AA551}"/>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6" name="Footer Placeholder 5">
            <a:extLst>
              <a:ext uri="{FF2B5EF4-FFF2-40B4-BE49-F238E27FC236}">
                <a16:creationId xmlns:a16="http://schemas.microsoft.com/office/drawing/2014/main" id="{32F61C04-6025-A347-B454-141C003BD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EEB1-0E19-8C4D-B044-AB74F5DA906B}"/>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5988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37F-B65C-8D48-9B82-6857F92E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D3E3-D6FB-BF43-A738-03E5A7A85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9B0F3-D542-6443-8CAF-788AAC71B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179197-9FA5-3642-9433-BC093F8BEFE0}"/>
              </a:ext>
            </a:extLst>
          </p:cNvPr>
          <p:cNvSpPr>
            <a:spLocks noGrp="1"/>
          </p:cNvSpPr>
          <p:nvPr>
            <p:ph type="dt" sz="half" idx="10"/>
          </p:nvPr>
        </p:nvSpPr>
        <p:spPr/>
        <p:txBody>
          <a:bodyPr/>
          <a:lstStyle/>
          <a:p>
            <a:fld id="{B1214E4E-9C06-3548-95CB-24D098365B31}" type="datetimeFigureOut">
              <a:rPr lang="en-US" smtClean="0"/>
              <a:t>7/12/2018</a:t>
            </a:fld>
            <a:endParaRPr lang="en-US"/>
          </a:p>
        </p:txBody>
      </p:sp>
      <p:sp>
        <p:nvSpPr>
          <p:cNvPr id="6" name="Footer Placeholder 5">
            <a:extLst>
              <a:ext uri="{FF2B5EF4-FFF2-40B4-BE49-F238E27FC236}">
                <a16:creationId xmlns:a16="http://schemas.microsoft.com/office/drawing/2014/main" id="{CED5ECEC-4B4D-9448-AE08-76DEFE027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5130A-3CDD-F347-990D-29F1C4A55E33}"/>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64453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BCB29-4F48-C143-B715-EBEA21D83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C5015-3FAC-B24D-A642-D7C9E3BE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9D79F-5828-7C42-BBCA-2E47F4AED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4E4E-9C06-3548-95CB-24D098365B31}" type="datetimeFigureOut">
              <a:rPr lang="en-US" smtClean="0"/>
              <a:t>7/12/2018</a:t>
            </a:fld>
            <a:endParaRPr lang="en-US"/>
          </a:p>
        </p:txBody>
      </p:sp>
      <p:sp>
        <p:nvSpPr>
          <p:cNvPr id="5" name="Footer Placeholder 4">
            <a:extLst>
              <a:ext uri="{FF2B5EF4-FFF2-40B4-BE49-F238E27FC236}">
                <a16:creationId xmlns:a16="http://schemas.microsoft.com/office/drawing/2014/main" id="{7B9FC187-AAD4-CA46-886F-ED66C8DEF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F0AA2-FFAA-0340-98EA-636351D9B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80CA2-C45B-2547-9570-433567FEDD57}" type="slidenum">
              <a:rPr lang="en-US" smtClean="0"/>
              <a:t>‹#›</a:t>
            </a:fld>
            <a:endParaRPr lang="en-US"/>
          </a:p>
        </p:txBody>
      </p:sp>
    </p:spTree>
    <p:extLst>
      <p:ext uri="{BB962C8B-B14F-4D97-AF65-F5344CB8AC3E}">
        <p14:creationId xmlns:p14="http://schemas.microsoft.com/office/powerpoint/2010/main" val="70580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5.tiff"/><Relationship Id="rId1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6.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43CC-6BB9-584D-B8A5-6C2994B4922A}"/>
              </a:ext>
            </a:extLst>
          </p:cNvPr>
          <p:cNvSpPr>
            <a:spLocks noGrp="1"/>
          </p:cNvSpPr>
          <p:nvPr>
            <p:ph type="ctrTitle"/>
          </p:nvPr>
        </p:nvSpPr>
        <p:spPr>
          <a:xfrm>
            <a:off x="803563" y="1775503"/>
            <a:ext cx="10349346" cy="2387600"/>
          </a:xfrm>
        </p:spPr>
        <p:txBody>
          <a:bodyPr>
            <a:normAutofit fontScale="90000"/>
          </a:bodyPr>
          <a:lstStyle/>
          <a:p>
            <a:r>
              <a:rPr lang="en-US" altLang="zh-CN" b="1" dirty="0">
                <a:solidFill>
                  <a:srgbClr val="FF0000"/>
                </a:solidFill>
              </a:rPr>
              <a:t>S</a:t>
            </a:r>
            <a:r>
              <a:rPr lang="en-HK" b="1" dirty="0" err="1"/>
              <a:t>ubtype</a:t>
            </a:r>
            <a:r>
              <a:rPr lang="en-HK" b="1" dirty="0"/>
              <a:t> </a:t>
            </a:r>
            <a:r>
              <a:rPr lang="en-US" altLang="zh-CN" b="1" dirty="0">
                <a:solidFill>
                  <a:srgbClr val="FF0000"/>
                </a:solidFill>
              </a:rPr>
              <a:t>I</a:t>
            </a:r>
            <a:r>
              <a:rPr lang="en-HK" b="1" dirty="0"/>
              <a:t>dentification and </a:t>
            </a:r>
            <a:r>
              <a:rPr lang="en-US" altLang="zh-CN" b="1" dirty="0">
                <a:solidFill>
                  <a:srgbClr val="FF0000"/>
                </a:solidFill>
              </a:rPr>
              <a:t>C</a:t>
            </a:r>
            <a:r>
              <a:rPr lang="en-HK" b="1" dirty="0" err="1"/>
              <a:t>lustering</a:t>
            </a:r>
            <a:r>
              <a:rPr lang="en-HK" b="1" dirty="0"/>
              <a:t> of single-cell RNA-</a:t>
            </a:r>
            <a:r>
              <a:rPr lang="en-HK" b="1" dirty="0" err="1"/>
              <a:t>seq</a:t>
            </a:r>
            <a:r>
              <a:rPr lang="en-HK" b="1" dirty="0"/>
              <a:t> data</a:t>
            </a:r>
            <a:r>
              <a:rPr lang="zh-CN" altLang="en-US" b="1" dirty="0"/>
              <a:t> </a:t>
            </a:r>
            <a:r>
              <a:rPr lang="en-US" altLang="zh-CN" b="1" dirty="0"/>
              <a:t>by</a:t>
            </a:r>
            <a:r>
              <a:rPr lang="zh-CN" altLang="en-US" b="1" dirty="0"/>
              <a:t> </a:t>
            </a:r>
            <a:r>
              <a:rPr lang="en-US" altLang="zh-CN" b="1" dirty="0"/>
              <a:t>nearest</a:t>
            </a:r>
            <a:r>
              <a:rPr lang="zh-CN" altLang="en-US" b="1" dirty="0"/>
              <a:t> </a:t>
            </a:r>
            <a:r>
              <a:rPr lang="en-US" altLang="zh-CN" b="1" dirty="0"/>
              <a:t>neighbor</a:t>
            </a:r>
            <a:r>
              <a:rPr lang="zh-CN" altLang="en-US" b="1" dirty="0"/>
              <a:t> </a:t>
            </a:r>
            <a:r>
              <a:rPr lang="en-US" altLang="zh-CN" b="1" dirty="0"/>
              <a:t>searching</a:t>
            </a:r>
            <a:endParaRPr lang="en-US" dirty="0"/>
          </a:p>
        </p:txBody>
      </p:sp>
      <p:sp>
        <p:nvSpPr>
          <p:cNvPr id="3" name="Subtitle 2">
            <a:extLst>
              <a:ext uri="{FF2B5EF4-FFF2-40B4-BE49-F238E27FC236}">
                <a16:creationId xmlns:a16="http://schemas.microsoft.com/office/drawing/2014/main" id="{D7806C75-A717-464A-99E8-6BE742D6AFA6}"/>
              </a:ext>
            </a:extLst>
          </p:cNvPr>
          <p:cNvSpPr>
            <a:spLocks noGrp="1"/>
          </p:cNvSpPr>
          <p:nvPr>
            <p:ph type="subTitle" idx="1"/>
          </p:nvPr>
        </p:nvSpPr>
        <p:spPr>
          <a:xfrm>
            <a:off x="1524000" y="4599564"/>
            <a:ext cx="9144000" cy="1655762"/>
          </a:xfrm>
        </p:spPr>
        <p:txBody>
          <a:bodyPr/>
          <a:lstStyle/>
          <a:p>
            <a:r>
              <a:rPr lang="en-US" altLang="zh-CN" dirty="0"/>
              <a:t>Zhixin</a:t>
            </a:r>
            <a:r>
              <a:rPr lang="zh-CN" altLang="en-US" dirty="0"/>
              <a:t> </a:t>
            </a:r>
            <a:r>
              <a:rPr lang="en-US" altLang="zh-CN" dirty="0"/>
              <a:t>Li</a:t>
            </a:r>
          </a:p>
          <a:p>
            <a:r>
              <a:rPr lang="en-US" altLang="zh-CN" dirty="0"/>
              <a:t>July</a:t>
            </a:r>
            <a:r>
              <a:rPr lang="zh-CN" altLang="en-US" dirty="0"/>
              <a:t> </a:t>
            </a:r>
            <a:r>
              <a:rPr lang="en-US" altLang="zh-CN" dirty="0"/>
              <a:t>13,</a:t>
            </a:r>
            <a:r>
              <a:rPr lang="zh-CN" altLang="en-US" dirty="0"/>
              <a:t> </a:t>
            </a:r>
            <a:r>
              <a:rPr lang="en-US" altLang="zh-CN" dirty="0"/>
              <a:t>2018</a:t>
            </a:r>
            <a:endParaRPr lang="en-US" dirty="0"/>
          </a:p>
        </p:txBody>
      </p:sp>
    </p:spTree>
    <p:extLst>
      <p:ext uri="{BB962C8B-B14F-4D97-AF65-F5344CB8AC3E}">
        <p14:creationId xmlns:p14="http://schemas.microsoft.com/office/powerpoint/2010/main" val="14068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2B8C-C599-974A-9D6C-23BCF7980EF6}"/>
              </a:ext>
            </a:extLst>
          </p:cNvPr>
          <p:cNvSpPr>
            <a:spLocks noGrp="1"/>
          </p:cNvSpPr>
          <p:nvPr>
            <p:ph idx="1"/>
          </p:nvPr>
        </p:nvSpPr>
        <p:spPr>
          <a:xfrm>
            <a:off x="1054331" y="3239191"/>
            <a:ext cx="10515600" cy="3419908"/>
          </a:xfrm>
        </p:spPr>
        <p:txBody>
          <a:bodyPr/>
          <a:lstStyle/>
          <a:p>
            <a:r>
              <a:rPr lang="en-US" altLang="zh-CN" dirty="0"/>
              <a:t>Classical</a:t>
            </a:r>
            <a:r>
              <a:rPr lang="zh-CN" altLang="en-US" dirty="0"/>
              <a:t> </a:t>
            </a:r>
            <a:r>
              <a:rPr lang="en-US" altLang="zh-CN" dirty="0"/>
              <a:t>version:</a:t>
            </a:r>
            <a:r>
              <a:rPr lang="zh-CN" altLang="en-US" dirty="0"/>
              <a:t> </a:t>
            </a:r>
            <a:r>
              <a:rPr lang="en-US" dirty="0"/>
              <a:t>observations lying “far away” from the main part of a dataset and probably not following the assumed model</a:t>
            </a:r>
            <a:r>
              <a:rPr lang="zh-CN" altLang="en-US" dirty="0"/>
              <a:t> </a:t>
            </a:r>
            <a:r>
              <a:rPr lang="en-HK" altLang="zh-CN" dirty="0"/>
              <a:t>(Becker and Gather, 1999)</a:t>
            </a:r>
            <a:r>
              <a:rPr lang="en-US" altLang="zh-CN" dirty="0"/>
              <a:t>.</a:t>
            </a:r>
          </a:p>
          <a:p>
            <a:r>
              <a:rPr lang="en-US" altLang="zh-CN" dirty="0"/>
              <a:t>Single</a:t>
            </a:r>
            <a:r>
              <a:rPr lang="zh-CN" altLang="en-US" dirty="0"/>
              <a:t> </a:t>
            </a:r>
            <a:r>
              <a:rPr lang="en-US" altLang="zh-CN" dirty="0"/>
              <a:t>cell</a:t>
            </a:r>
            <a:r>
              <a:rPr lang="zh-CN" altLang="en-US" dirty="0"/>
              <a:t> </a:t>
            </a:r>
            <a:r>
              <a:rPr lang="en-US" altLang="zh-CN" dirty="0"/>
              <a:t>version:</a:t>
            </a:r>
            <a:r>
              <a:rPr lang="zh-CN" altLang="en-US" dirty="0"/>
              <a:t> </a:t>
            </a:r>
            <a:r>
              <a:rPr lang="en-US" altLang="zh-CN" dirty="0"/>
              <a:t>cells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subgroups</a:t>
            </a:r>
            <a:r>
              <a:rPr lang="zh-CN" altLang="en-US" dirty="0"/>
              <a:t> </a:t>
            </a:r>
            <a:r>
              <a:rPr lang="en-US" altLang="zh-CN" dirty="0"/>
              <a:t>in</a:t>
            </a:r>
            <a:r>
              <a:rPr lang="zh-CN" altLang="en-US" dirty="0"/>
              <a:t> </a:t>
            </a:r>
            <a:r>
              <a:rPr lang="en-US" altLang="zh-CN" dirty="0"/>
              <a:t>a</a:t>
            </a:r>
            <a:r>
              <a:rPr lang="zh-CN" altLang="en-US" dirty="0"/>
              <a:t> </a:t>
            </a:r>
            <a:r>
              <a:rPr lang="en-HK" dirty="0"/>
              <a:t>heterogeneous</a:t>
            </a:r>
            <a:r>
              <a:rPr lang="zh-CN" altLang="en-US" dirty="0"/>
              <a:t> </a:t>
            </a:r>
            <a:r>
              <a:rPr lang="en-US" altLang="zh-CN" dirty="0"/>
              <a:t>cell</a:t>
            </a:r>
            <a:r>
              <a:rPr lang="zh-CN" altLang="en-US" dirty="0"/>
              <a:t> </a:t>
            </a:r>
            <a:r>
              <a:rPr lang="en-US" altLang="zh-CN" dirty="0"/>
              <a:t>population.</a:t>
            </a:r>
            <a:r>
              <a:rPr lang="zh-CN" altLang="en-US" dirty="0"/>
              <a:t> </a:t>
            </a:r>
            <a:r>
              <a:rPr lang="en-HK" dirty="0"/>
              <a:t> </a:t>
            </a:r>
            <a:r>
              <a:rPr lang="en-US" altLang="zh-CN" dirty="0"/>
              <a:t>p</a:t>
            </a:r>
            <a:r>
              <a:rPr lang="zh-CN" altLang="en-US" dirty="0"/>
              <a:t> </a:t>
            </a:r>
            <a:r>
              <a:rPr lang="en-US" altLang="zh-CN" dirty="0"/>
              <a:t>&gt;&gt;</a:t>
            </a:r>
            <a:r>
              <a:rPr lang="en-HK" dirty="0"/>
              <a:t> n</a:t>
            </a:r>
            <a:r>
              <a:rPr lang="zh-CN" altLang="en-US" dirty="0"/>
              <a:t> </a:t>
            </a:r>
            <a:r>
              <a:rPr lang="en-US" altLang="zh-CN" dirty="0"/>
              <a:t>(p</a:t>
            </a:r>
            <a:r>
              <a:rPr lang="zh-CN" altLang="en-US" dirty="0"/>
              <a:t> </a:t>
            </a:r>
            <a:r>
              <a:rPr lang="en-US" altLang="zh-CN" dirty="0"/>
              <a:t>denotes</a:t>
            </a:r>
            <a:r>
              <a:rPr lang="zh-CN" altLang="en-US" dirty="0"/>
              <a:t> </a:t>
            </a:r>
            <a:r>
              <a:rPr lang="en-US" altLang="zh-CN" dirty="0"/>
              <a:t>feature</a:t>
            </a:r>
            <a:r>
              <a:rPr lang="zh-CN" altLang="en-US" dirty="0"/>
              <a:t> </a:t>
            </a:r>
            <a:r>
              <a:rPr lang="en-US" altLang="zh-CN" dirty="0"/>
              <a:t>count,</a:t>
            </a:r>
            <a:r>
              <a:rPr lang="zh-CN" altLang="en-US" dirty="0"/>
              <a:t> </a:t>
            </a:r>
            <a:r>
              <a:rPr lang="en-US" altLang="zh-CN" dirty="0"/>
              <a:t>n</a:t>
            </a:r>
            <a:r>
              <a:rPr lang="zh-CN" altLang="en-US" dirty="0"/>
              <a:t> </a:t>
            </a:r>
            <a:r>
              <a:rPr lang="en-US" altLang="zh-CN" dirty="0"/>
              <a:t>denotes</a:t>
            </a:r>
            <a:r>
              <a:rPr lang="zh-CN" altLang="en-US" dirty="0"/>
              <a:t> </a:t>
            </a:r>
            <a:r>
              <a:rPr lang="en-US" altLang="zh-CN" dirty="0"/>
              <a:t>sample</a:t>
            </a:r>
            <a:r>
              <a:rPr lang="zh-CN" altLang="en-US" dirty="0"/>
              <a:t> </a:t>
            </a:r>
            <a:r>
              <a:rPr lang="en-US" altLang="zh-CN" dirty="0"/>
              <a:t>size).</a:t>
            </a:r>
            <a:endParaRPr lang="en-HK" dirty="0"/>
          </a:p>
          <a:p>
            <a:r>
              <a:rPr lang="en-US" altLang="zh-CN" dirty="0"/>
              <a:t>Purpose:</a:t>
            </a:r>
            <a:r>
              <a:rPr lang="zh-CN" altLang="en-US" dirty="0"/>
              <a:t> </a:t>
            </a:r>
            <a:r>
              <a:rPr lang="en-US" altLang="zh-CN" dirty="0"/>
              <a:t>removing</a:t>
            </a:r>
            <a:r>
              <a:rPr lang="zh-CN" altLang="en-US" dirty="0"/>
              <a:t> </a:t>
            </a:r>
            <a:r>
              <a:rPr lang="en-US" altLang="zh-CN" dirty="0"/>
              <a:t>the</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cells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cell</a:t>
            </a:r>
            <a:r>
              <a:rPr lang="zh-CN" altLang="en-US" dirty="0"/>
              <a:t> </a:t>
            </a:r>
            <a:r>
              <a:rPr lang="en-US" altLang="zh-CN" dirty="0"/>
              <a:t>populations.</a:t>
            </a:r>
          </a:p>
          <a:p>
            <a:endParaRPr lang="en-US" dirty="0"/>
          </a:p>
          <a:p>
            <a:endParaRPr lang="en-US" dirty="0"/>
          </a:p>
        </p:txBody>
      </p:sp>
      <p:grpSp>
        <p:nvGrpSpPr>
          <p:cNvPr id="116" name="Group 115">
            <a:extLst>
              <a:ext uri="{FF2B5EF4-FFF2-40B4-BE49-F238E27FC236}">
                <a16:creationId xmlns:a16="http://schemas.microsoft.com/office/drawing/2014/main" id="{10BC1835-0837-024E-A8E9-6DF36FFB5F57}"/>
              </a:ext>
            </a:extLst>
          </p:cNvPr>
          <p:cNvGrpSpPr/>
          <p:nvPr/>
        </p:nvGrpSpPr>
        <p:grpSpPr>
          <a:xfrm>
            <a:off x="1212870" y="465513"/>
            <a:ext cx="3640974" cy="2460567"/>
            <a:chOff x="3341717" y="465513"/>
            <a:chExt cx="3640974" cy="2460567"/>
          </a:xfrm>
        </p:grpSpPr>
        <p:sp>
          <p:nvSpPr>
            <p:cNvPr id="4" name="Rectangle 3">
              <a:extLst>
                <a:ext uri="{FF2B5EF4-FFF2-40B4-BE49-F238E27FC236}">
                  <a16:creationId xmlns:a16="http://schemas.microsoft.com/office/drawing/2014/main" id="{CEBF5EE7-D14A-7E4F-BD8C-B9B1C66E5227}"/>
                </a:ext>
              </a:extLst>
            </p:cNvPr>
            <p:cNvSpPr/>
            <p:nvPr/>
          </p:nvSpPr>
          <p:spPr>
            <a:xfrm>
              <a:off x="3341717"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3A3ADF3-6E37-5D46-8DB8-5F2B88A1E9E2}"/>
                </a:ext>
              </a:extLst>
            </p:cNvPr>
            <p:cNvGrpSpPr/>
            <p:nvPr/>
          </p:nvGrpSpPr>
          <p:grpSpPr>
            <a:xfrm>
              <a:off x="4792562" y="1324045"/>
              <a:ext cx="744393" cy="733249"/>
              <a:chOff x="4792562" y="1324045"/>
              <a:chExt cx="744393" cy="733249"/>
            </a:xfrm>
          </p:grpSpPr>
          <p:sp>
            <p:nvSpPr>
              <p:cNvPr id="8" name="Oval 7">
                <a:extLst>
                  <a:ext uri="{FF2B5EF4-FFF2-40B4-BE49-F238E27FC236}">
                    <a16:creationId xmlns:a16="http://schemas.microsoft.com/office/drawing/2014/main" id="{C0DBC4EC-4E03-7F4F-8433-EBD53DC68796}"/>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44BEFCF-84B5-8F4A-BB8C-0E20B6354419}"/>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84A0DF-3FDB-874A-A371-FC8DD92BCFFA}"/>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C74890-712C-2349-BA8A-7B5317C6EB49}"/>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2FB197-704A-5E42-8D96-330E55EFC580}"/>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2AFEAE-9E06-9941-85D3-6A805826AF8D}"/>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E9C1A8-5A3B-3441-8B91-9090B20C484E}"/>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4EF284-97ED-314C-B8EB-7374517045F0}"/>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3265062-FB90-1641-BA1A-A84BC9F9F22D}"/>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D2C336-5A9C-BD44-8285-27C67B3836E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9FE5C3-5F96-4A46-83A4-AEA64B7ED8A3}"/>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A9A2F6-BBDE-504A-8EF4-BFE8883B42D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317E55-AA3F-894A-A9E9-B6F6E355F99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EB44BE-1E09-1544-A749-86E7B5BA8280}"/>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2E3EDD-7930-F445-851E-482F9A0AB181}"/>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76DAF0-1477-DE47-9C10-F50DAC0A51FD}"/>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46B698-1612-D348-BC4C-2DBEA995DEB6}"/>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B21D2F-A0BF-2A4D-B2C1-5B91D77ECA3C}"/>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D80D44-CD17-1F48-A54C-03214A53AEFD}"/>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FE292C-3023-F64A-B27B-5F3E80230E1A}"/>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2052B0-B698-3840-9F79-EA08FFC3FF12}"/>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C1BB805-BB12-174F-A024-1E7E0C2F8B7E}"/>
                </a:ext>
              </a:extLst>
            </p:cNvPr>
            <p:cNvSpPr/>
            <p:nvPr/>
          </p:nvSpPr>
          <p:spPr>
            <a:xfrm>
              <a:off x="5458914" y="813701"/>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EB093C-1E88-8E48-B9F1-26633FA8815A}"/>
                </a:ext>
              </a:extLst>
            </p:cNvPr>
            <p:cNvSpPr/>
            <p:nvPr/>
          </p:nvSpPr>
          <p:spPr>
            <a:xfrm>
              <a:off x="5853536" y="2462746"/>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615BFA-9A25-8049-ACA4-CB006AB94EFB}"/>
                </a:ext>
              </a:extLst>
            </p:cNvPr>
            <p:cNvSpPr/>
            <p:nvPr/>
          </p:nvSpPr>
          <p:spPr>
            <a:xfrm>
              <a:off x="3898312" y="1849087"/>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18800AF9-3E23-5446-9992-4BFEE1781853}"/>
                </a:ext>
              </a:extLst>
            </p:cNvPr>
            <p:cNvSpPr txBox="1"/>
            <p:nvPr/>
          </p:nvSpPr>
          <p:spPr>
            <a:xfrm>
              <a:off x="4720110" y="2065810"/>
              <a:ext cx="906017" cy="307777"/>
            </a:xfrm>
            <a:prstGeom prst="rect">
              <a:avLst/>
            </a:prstGeom>
            <a:noFill/>
          </p:spPr>
          <p:txBody>
            <a:bodyPr wrap="none" rtlCol="0">
              <a:spAutoFit/>
            </a:bodyPr>
            <a:lstStyle/>
            <a:p>
              <a:r>
                <a:rPr lang="en-US" altLang="zh-CN" sz="1400" dirty="0"/>
                <a:t>Main</a:t>
              </a:r>
              <a:r>
                <a:rPr lang="zh-CN" altLang="en-US" sz="1400" dirty="0"/>
                <a:t> </a:t>
              </a:r>
              <a:r>
                <a:rPr lang="en-US" altLang="zh-CN" sz="1400" dirty="0"/>
                <a:t>part</a:t>
              </a:r>
              <a:endParaRPr lang="en-US" sz="1400" dirty="0"/>
            </a:p>
          </p:txBody>
        </p:sp>
        <p:sp>
          <p:nvSpPr>
            <p:cNvPr id="109" name="TextBox 108">
              <a:extLst>
                <a:ext uri="{FF2B5EF4-FFF2-40B4-BE49-F238E27FC236}">
                  <a16:creationId xmlns:a16="http://schemas.microsoft.com/office/drawing/2014/main" id="{44709C3D-ED10-804E-96AC-3E8CBC1D3BB6}"/>
                </a:ext>
              </a:extLst>
            </p:cNvPr>
            <p:cNvSpPr txBox="1"/>
            <p:nvPr/>
          </p:nvSpPr>
          <p:spPr>
            <a:xfrm>
              <a:off x="5596700" y="728705"/>
              <a:ext cx="670376" cy="307777"/>
            </a:xfrm>
            <a:prstGeom prst="rect">
              <a:avLst/>
            </a:prstGeom>
            <a:noFill/>
          </p:spPr>
          <p:txBody>
            <a:bodyPr wrap="none" rtlCol="0">
              <a:spAutoFit/>
            </a:bodyPr>
            <a:lstStyle/>
            <a:p>
              <a:r>
                <a:rPr lang="en-US" altLang="zh-CN" sz="1400" dirty="0"/>
                <a:t>outlier</a:t>
              </a:r>
              <a:endParaRPr lang="en-US" sz="1400" dirty="0"/>
            </a:p>
          </p:txBody>
        </p:sp>
      </p:grpSp>
      <p:sp>
        <p:nvSpPr>
          <p:cNvPr id="115" name="TextBox 114">
            <a:extLst>
              <a:ext uri="{FF2B5EF4-FFF2-40B4-BE49-F238E27FC236}">
                <a16:creationId xmlns:a16="http://schemas.microsoft.com/office/drawing/2014/main" id="{28D1BE9F-D3EE-5A4D-A18D-17577E989770}"/>
              </a:ext>
            </a:extLst>
          </p:cNvPr>
          <p:cNvSpPr txBox="1"/>
          <p:nvPr/>
        </p:nvSpPr>
        <p:spPr>
          <a:xfrm>
            <a:off x="5250880" y="1146468"/>
            <a:ext cx="2050561" cy="923330"/>
          </a:xfrm>
          <a:prstGeom prst="rect">
            <a:avLst/>
          </a:prstGeom>
          <a:noFill/>
        </p:spPr>
        <p:txBody>
          <a:bodyPr wrap="none" rtlCol="0">
            <a:spAutoFit/>
          </a:bodyPr>
          <a:lstStyle/>
          <a:p>
            <a:r>
              <a:rPr lang="en-US" altLang="zh-CN" sz="5400" dirty="0"/>
              <a:t>outlier</a:t>
            </a:r>
            <a:endParaRPr lang="en-US" sz="5400" dirty="0"/>
          </a:p>
        </p:txBody>
      </p:sp>
      <p:grpSp>
        <p:nvGrpSpPr>
          <p:cNvPr id="120" name="Group 119">
            <a:extLst>
              <a:ext uri="{FF2B5EF4-FFF2-40B4-BE49-F238E27FC236}">
                <a16:creationId xmlns:a16="http://schemas.microsoft.com/office/drawing/2014/main" id="{2869A0F2-982E-9246-940B-26E6DB1832B7}"/>
              </a:ext>
            </a:extLst>
          </p:cNvPr>
          <p:cNvGrpSpPr/>
          <p:nvPr/>
        </p:nvGrpSpPr>
        <p:grpSpPr>
          <a:xfrm>
            <a:off x="7666660" y="465513"/>
            <a:ext cx="3640974" cy="2467492"/>
            <a:chOff x="7666660" y="465513"/>
            <a:chExt cx="3640974" cy="2467492"/>
          </a:xfrm>
        </p:grpSpPr>
        <p:grpSp>
          <p:nvGrpSpPr>
            <p:cNvPr id="117" name="Group 116">
              <a:extLst>
                <a:ext uri="{FF2B5EF4-FFF2-40B4-BE49-F238E27FC236}">
                  <a16:creationId xmlns:a16="http://schemas.microsoft.com/office/drawing/2014/main" id="{BDD03BF3-FE83-7D48-A281-D39D2E8A43F0}"/>
                </a:ext>
              </a:extLst>
            </p:cNvPr>
            <p:cNvGrpSpPr/>
            <p:nvPr/>
          </p:nvGrpSpPr>
          <p:grpSpPr>
            <a:xfrm>
              <a:off x="7666660" y="465513"/>
              <a:ext cx="3640974" cy="2467492"/>
              <a:chOff x="7452342" y="465513"/>
              <a:chExt cx="3640974" cy="2467492"/>
            </a:xfrm>
          </p:grpSpPr>
          <p:sp>
            <p:nvSpPr>
              <p:cNvPr id="7" name="Rectangle 6">
                <a:extLst>
                  <a:ext uri="{FF2B5EF4-FFF2-40B4-BE49-F238E27FC236}">
                    <a16:creationId xmlns:a16="http://schemas.microsoft.com/office/drawing/2014/main" id="{FC899506-DA27-A842-9201-278E929AFF32}"/>
                  </a:ext>
                </a:extLst>
              </p:cNvPr>
              <p:cNvSpPr/>
              <p:nvPr/>
            </p:nvSpPr>
            <p:spPr>
              <a:xfrm>
                <a:off x="7452342"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EEE58B8-1258-1649-B214-27BCCF500D95}"/>
                  </a:ext>
                </a:extLst>
              </p:cNvPr>
              <p:cNvGrpSpPr/>
              <p:nvPr/>
            </p:nvGrpSpPr>
            <p:grpSpPr>
              <a:xfrm>
                <a:off x="7946271" y="1310401"/>
                <a:ext cx="744393" cy="733249"/>
                <a:chOff x="4792562" y="1324045"/>
                <a:chExt cx="744393" cy="733249"/>
              </a:xfrm>
            </p:grpSpPr>
            <p:sp>
              <p:nvSpPr>
                <p:cNvPr id="34" name="Oval 33">
                  <a:extLst>
                    <a:ext uri="{FF2B5EF4-FFF2-40B4-BE49-F238E27FC236}">
                      <a16:creationId xmlns:a16="http://schemas.microsoft.com/office/drawing/2014/main" id="{AA636D06-7B8D-E64E-9F1A-76E6DA977565}"/>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430F1B-E422-8F4D-A06A-F11D1A463E34}"/>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E53D2A-F11D-F645-AF8E-CE8F4B09239F}"/>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E0BBA3-9608-2C48-92A2-9E294EAB9533}"/>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CBBCAF9-5F16-CA4E-9CA3-E13F40FFE701}"/>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B46F0-2DC6-E949-88FF-725853DC8A28}"/>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DDFC9B-2F8D-6348-B26F-B20ED0802395}"/>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F928EA-3E6D-8C4E-AD32-53FFCC550E8E}"/>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A45EB86-1175-B748-A95D-C93388AD260F}"/>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870DAF8-FAB6-A944-ABE0-5E5F57856FF1}"/>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BD140-2DE9-B54D-86B2-24DC733113C8}"/>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860B1C-7660-7741-8C28-D7F1125269B7}"/>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78D478-08B0-9146-AA26-59AF712A7D5B}"/>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071AE7-0679-3A4C-B1E8-5C2CFD8EF9EA}"/>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DFF6070-697E-0C4D-B4D3-E276660A7FE5}"/>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250258D-00B4-E74E-BD7E-B5CC19D6FEC9}"/>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A988C1-FEBE-174A-9685-3ED87FEA5934}"/>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627C2B-946C-ED43-9FD4-14E99B3B27AE}"/>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7B25A92-FD53-754E-92B1-503587BBE37B}"/>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525E03-F991-8340-96D5-AAC8DD5A6870}"/>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D1EF4C-2D51-9D4A-9E2F-C9C7AEB94348}"/>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F742EF1-7E0D-E74D-B899-FF39D0B1AF07}"/>
                  </a:ext>
                </a:extLst>
              </p:cNvPr>
              <p:cNvGrpSpPr/>
              <p:nvPr/>
            </p:nvGrpSpPr>
            <p:grpSpPr>
              <a:xfrm>
                <a:off x="9480773" y="782245"/>
                <a:ext cx="744393" cy="733249"/>
                <a:chOff x="4792562" y="1324045"/>
                <a:chExt cx="744393" cy="733249"/>
              </a:xfrm>
            </p:grpSpPr>
            <p:sp>
              <p:nvSpPr>
                <p:cNvPr id="56" name="Oval 55">
                  <a:extLst>
                    <a:ext uri="{FF2B5EF4-FFF2-40B4-BE49-F238E27FC236}">
                      <a16:creationId xmlns:a16="http://schemas.microsoft.com/office/drawing/2014/main" id="{0F4E83E4-80AA-FF4B-8741-8E59A5C1A1B1}"/>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7C9374-ADE0-F446-AFA6-9B29C0D02151}"/>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E04EE8A-102F-6141-B1C4-66A8C7D37C85}"/>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E0939BF-A357-0B4D-BD32-787B33663A8C}"/>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6CA68EC-C473-9242-A346-3982A099D65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A9F518-B66E-114B-A9BE-7D9FE7D66FB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1336A2-CA28-784C-B1B3-48189FEA87FC}"/>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0F637B-1513-D349-A121-FEDE75AF6072}"/>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C3BA2E-6FDC-8D4B-9706-5B08FCF6BED7}"/>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3B7964-A920-D44E-A8FD-5DFB21563BBA}"/>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EBCACD-530E-A145-A191-4D8652C75CA9}"/>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8BC6D-A581-E143-B50B-FF237860A165}"/>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52E46-13A2-5447-A263-1FBF647B3E81}"/>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8F3AFF-892E-1948-9073-ED4F9C24DF24}"/>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9F1311F-5064-F84A-8096-6D0BE9A5F332}"/>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E3368BB-CC14-5443-89B2-946CB990B23B}"/>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F4D24A-EFF2-C540-9C13-14DAE9972878}"/>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65BC89D-710A-E849-91D4-BED501EA23C9}"/>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F8533A-12EA-C848-8407-09B3C8C87246}"/>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FC0A80-0831-094C-970D-B43A3803DCC1}"/>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733B09-EA0B-B848-948A-E82B0B6C6046}"/>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A449205-CC20-B44D-97C0-438D9025824A}"/>
                  </a:ext>
                </a:extLst>
              </p:cNvPr>
              <p:cNvGrpSpPr/>
              <p:nvPr/>
            </p:nvGrpSpPr>
            <p:grpSpPr>
              <a:xfrm>
                <a:off x="9637142" y="1854595"/>
                <a:ext cx="744393" cy="733249"/>
                <a:chOff x="4792562" y="1324045"/>
                <a:chExt cx="744393" cy="733249"/>
              </a:xfrm>
            </p:grpSpPr>
            <p:sp>
              <p:nvSpPr>
                <p:cNvPr id="78" name="Oval 77">
                  <a:extLst>
                    <a:ext uri="{FF2B5EF4-FFF2-40B4-BE49-F238E27FC236}">
                      <a16:creationId xmlns:a16="http://schemas.microsoft.com/office/drawing/2014/main" id="{AFD09FB0-9916-F340-B25D-2A0DF6D2AD0A}"/>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684EF3-F2E5-CF47-9BB6-8193896C0C45}"/>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F2D8ED-A592-1E49-8D2E-71B6F103650E}"/>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4B5EE4C-3B14-2347-9E9E-3354DA623E90}"/>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C7DF39B-4834-E144-A3F5-4AC7AAADD99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8EE001-8B90-5B41-9B30-9D02CFA07D0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3379748-03AD-8641-9E51-48A3EEC856C2}"/>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D1C9483-CF21-B745-A3A5-C61DD39C397A}"/>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8891388-BC73-3B40-BA09-B867BAEFA8B9}"/>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1A424F-2C3E-834C-A35E-938584BDF4D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8776B61-4F8D-BB45-A3C0-3D2A8F10D831}"/>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1455E0A-5DBE-3841-9FF7-FFB338D7839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8EAF09B-EA67-8C4E-B89C-F64E36D9194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B0445FD-27AE-3247-925A-0552B358356D}"/>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49A0DD-E7DB-0348-933F-5FCBDBDC4E2A}"/>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266D7B-9A6A-C54A-95E5-49E58F876447}"/>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76D6656-5544-4941-956D-303F3076E36F}"/>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91D3DE-0813-6E4A-8B5B-F127B9BD86F4}"/>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071C51B-710D-E240-9D69-30325429B1B7}"/>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1A94C5E-2DA5-054F-91BC-58CD1D4AC83D}"/>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241461C-7B68-5646-9D75-BFBFAF0DFE0F}"/>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31A53BC-DCFA-354F-ACE6-2017DE81D6E0}"/>
                  </a:ext>
                </a:extLst>
              </p:cNvPr>
              <p:cNvGrpSpPr/>
              <p:nvPr/>
            </p:nvGrpSpPr>
            <p:grpSpPr>
              <a:xfrm>
                <a:off x="8503141" y="2378070"/>
                <a:ext cx="392620" cy="291355"/>
                <a:chOff x="8503141" y="2378070"/>
                <a:chExt cx="392620" cy="291355"/>
              </a:xfrm>
              <a:solidFill>
                <a:schemeClr val="accent5">
                  <a:lumMod val="75000"/>
                </a:schemeClr>
              </a:solidFill>
            </p:grpSpPr>
            <p:sp>
              <p:nvSpPr>
                <p:cNvPr id="99" name="Oval 98">
                  <a:extLst>
                    <a:ext uri="{FF2B5EF4-FFF2-40B4-BE49-F238E27FC236}">
                      <a16:creationId xmlns:a16="http://schemas.microsoft.com/office/drawing/2014/main" id="{FD9AE871-31CA-EF46-A661-1923B4F8E12B}"/>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22BD8F-6671-D546-A819-BAA25A4F3C18}"/>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8B33AF3-AC28-4942-AC33-D4D7833D1E24}"/>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B0BB80-C78B-3144-8AB6-D7B2197A4C1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3" name="Oval 102">
                <a:extLst>
                  <a:ext uri="{FF2B5EF4-FFF2-40B4-BE49-F238E27FC236}">
                    <a16:creationId xmlns:a16="http://schemas.microsoft.com/office/drawing/2014/main" id="{128421DF-1A23-BB46-8EBD-8FE315697D62}"/>
                  </a:ext>
                </a:extLst>
              </p:cNvPr>
              <p:cNvSpPr/>
              <p:nvPr/>
            </p:nvSpPr>
            <p:spPr>
              <a:xfrm>
                <a:off x="7877378" y="797799"/>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0D33965-4A27-3241-AF33-375F4C8E6179}"/>
                  </a:ext>
                </a:extLst>
              </p:cNvPr>
              <p:cNvSpPr/>
              <p:nvPr/>
            </p:nvSpPr>
            <p:spPr>
              <a:xfrm>
                <a:off x="9113066" y="1696090"/>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020BA18-7FC5-9B4D-A89F-E7C19C1386AC}"/>
                  </a:ext>
                </a:extLst>
              </p:cNvPr>
              <p:cNvSpPr/>
              <p:nvPr/>
            </p:nvSpPr>
            <p:spPr>
              <a:xfrm>
                <a:off x="9320450" y="2669425"/>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DF49F7A-5CB3-4E41-B992-C85209DA8228}"/>
                  </a:ext>
                </a:extLst>
              </p:cNvPr>
              <p:cNvSpPr/>
              <p:nvPr/>
            </p:nvSpPr>
            <p:spPr>
              <a:xfrm>
                <a:off x="10589807" y="1571948"/>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04C92566-58CF-3541-AA10-10CEA297C1CE}"/>
                  </a:ext>
                </a:extLst>
              </p:cNvPr>
              <p:cNvSpPr txBox="1"/>
              <p:nvPr/>
            </p:nvSpPr>
            <p:spPr>
              <a:xfrm>
                <a:off x="8042883" y="697424"/>
                <a:ext cx="670376" cy="307777"/>
              </a:xfrm>
              <a:prstGeom prst="rect">
                <a:avLst/>
              </a:prstGeom>
              <a:noFill/>
            </p:spPr>
            <p:txBody>
              <a:bodyPr wrap="none" rtlCol="0">
                <a:spAutoFit/>
              </a:bodyPr>
              <a:lstStyle/>
              <a:p>
                <a:r>
                  <a:rPr lang="en-US" altLang="zh-CN" sz="1400" dirty="0"/>
                  <a:t>outlier</a:t>
                </a:r>
                <a:endParaRPr lang="en-US" sz="1400" dirty="0"/>
              </a:p>
            </p:txBody>
          </p:sp>
          <p:sp>
            <p:nvSpPr>
              <p:cNvPr id="111" name="TextBox 110">
                <a:extLst>
                  <a:ext uri="{FF2B5EF4-FFF2-40B4-BE49-F238E27FC236}">
                    <a16:creationId xmlns:a16="http://schemas.microsoft.com/office/drawing/2014/main" id="{EE1A19D6-A407-3740-8504-031CA99C393C}"/>
                  </a:ext>
                </a:extLst>
              </p:cNvPr>
              <p:cNvSpPr txBox="1"/>
              <p:nvPr/>
            </p:nvSpPr>
            <p:spPr>
              <a:xfrm>
                <a:off x="8012850" y="2625228"/>
                <a:ext cx="1247008"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subgroup</a:t>
                </a:r>
                <a:endParaRPr lang="en-US" sz="1400" dirty="0"/>
              </a:p>
            </p:txBody>
          </p:sp>
          <p:sp>
            <p:nvSpPr>
              <p:cNvPr id="112" name="TextBox 111">
                <a:extLst>
                  <a:ext uri="{FF2B5EF4-FFF2-40B4-BE49-F238E27FC236}">
                    <a16:creationId xmlns:a16="http://schemas.microsoft.com/office/drawing/2014/main" id="{4BA699AF-3B00-B640-A38B-2692E6C19B7E}"/>
                  </a:ext>
                </a:extLst>
              </p:cNvPr>
              <p:cNvSpPr txBox="1"/>
              <p:nvPr/>
            </p:nvSpPr>
            <p:spPr>
              <a:xfrm>
                <a:off x="7946271" y="1995263"/>
                <a:ext cx="861967" cy="307777"/>
              </a:xfrm>
              <a:prstGeom prst="rect">
                <a:avLst/>
              </a:prstGeom>
              <a:noFill/>
            </p:spPr>
            <p:txBody>
              <a:bodyPr wrap="none" rtlCol="0">
                <a:spAutoFit/>
              </a:bodyPr>
              <a:lstStyle/>
              <a:p>
                <a:r>
                  <a:rPr lang="en-US" altLang="zh-CN" sz="1400" dirty="0"/>
                  <a:t>subtype1</a:t>
                </a:r>
                <a:endParaRPr lang="en-US" sz="1400" dirty="0"/>
              </a:p>
            </p:txBody>
          </p:sp>
          <p:sp>
            <p:nvSpPr>
              <p:cNvPr id="113" name="TextBox 112">
                <a:extLst>
                  <a:ext uri="{FF2B5EF4-FFF2-40B4-BE49-F238E27FC236}">
                    <a16:creationId xmlns:a16="http://schemas.microsoft.com/office/drawing/2014/main" id="{1B82FF53-86AE-7242-8786-21D92F93CC7F}"/>
                  </a:ext>
                </a:extLst>
              </p:cNvPr>
              <p:cNvSpPr txBox="1"/>
              <p:nvPr/>
            </p:nvSpPr>
            <p:spPr>
              <a:xfrm>
                <a:off x="9506907" y="502069"/>
                <a:ext cx="861967" cy="307777"/>
              </a:xfrm>
              <a:prstGeom prst="rect">
                <a:avLst/>
              </a:prstGeom>
              <a:noFill/>
            </p:spPr>
            <p:txBody>
              <a:bodyPr wrap="none" rtlCol="0">
                <a:spAutoFit/>
              </a:bodyPr>
              <a:lstStyle/>
              <a:p>
                <a:r>
                  <a:rPr lang="en-US" altLang="zh-CN" sz="1400" dirty="0"/>
                  <a:t>subtype2</a:t>
                </a:r>
                <a:endParaRPr lang="en-US" sz="1400" dirty="0"/>
              </a:p>
            </p:txBody>
          </p:sp>
          <p:sp>
            <p:nvSpPr>
              <p:cNvPr id="114" name="TextBox 113">
                <a:extLst>
                  <a:ext uri="{FF2B5EF4-FFF2-40B4-BE49-F238E27FC236}">
                    <a16:creationId xmlns:a16="http://schemas.microsoft.com/office/drawing/2014/main" id="{C4DAB005-8EC2-B54C-9A60-D37E1A7931A4}"/>
                  </a:ext>
                </a:extLst>
              </p:cNvPr>
              <p:cNvSpPr txBox="1"/>
              <p:nvPr/>
            </p:nvSpPr>
            <p:spPr>
              <a:xfrm>
                <a:off x="9637142" y="2549662"/>
                <a:ext cx="861967" cy="307777"/>
              </a:xfrm>
              <a:prstGeom prst="rect">
                <a:avLst/>
              </a:prstGeom>
              <a:noFill/>
            </p:spPr>
            <p:txBody>
              <a:bodyPr wrap="none" rtlCol="0">
                <a:spAutoFit/>
              </a:bodyPr>
              <a:lstStyle/>
              <a:p>
                <a:r>
                  <a:rPr lang="en-US" altLang="zh-CN" sz="1400" dirty="0"/>
                  <a:t>subtype3</a:t>
                </a:r>
                <a:endParaRPr lang="en-US" sz="1400" dirty="0"/>
              </a:p>
            </p:txBody>
          </p:sp>
        </p:grpSp>
        <p:sp>
          <p:nvSpPr>
            <p:cNvPr id="119" name="Oval 118">
              <a:extLst>
                <a:ext uri="{FF2B5EF4-FFF2-40B4-BE49-F238E27FC236}">
                  <a16:creationId xmlns:a16="http://schemas.microsoft.com/office/drawing/2014/main" id="{3252DDF0-FC7C-EA48-B92C-46B088E06671}"/>
                </a:ext>
              </a:extLst>
            </p:cNvPr>
            <p:cNvSpPr/>
            <p:nvPr/>
          </p:nvSpPr>
          <p:spPr>
            <a:xfrm>
              <a:off x="9472685" y="1608133"/>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011C5-4615-5E43-9BDB-C2F237BCCED7}"/>
              </a:ext>
            </a:extLst>
          </p:cNvPr>
          <p:cNvPicPr>
            <a:picLocks noChangeAspect="1"/>
          </p:cNvPicPr>
          <p:nvPr/>
        </p:nvPicPr>
        <p:blipFill>
          <a:blip r:embed="rId3"/>
          <a:stretch>
            <a:fillRect/>
          </a:stretch>
        </p:blipFill>
        <p:spPr>
          <a:xfrm>
            <a:off x="4220339" y="293942"/>
            <a:ext cx="7395397" cy="5867709"/>
          </a:xfrm>
          <a:prstGeom prst="rect">
            <a:avLst/>
          </a:prstGeom>
        </p:spPr>
      </p:pic>
      <p:sp>
        <p:nvSpPr>
          <p:cNvPr id="2" name="TextBox 1">
            <a:extLst>
              <a:ext uri="{FF2B5EF4-FFF2-40B4-BE49-F238E27FC236}">
                <a16:creationId xmlns:a16="http://schemas.microsoft.com/office/drawing/2014/main" id="{819C376F-C6C9-A14D-85EC-25F8AA4ED4ED}"/>
              </a:ext>
            </a:extLst>
          </p:cNvPr>
          <p:cNvSpPr txBox="1"/>
          <p:nvPr/>
        </p:nvSpPr>
        <p:spPr>
          <a:xfrm>
            <a:off x="500064" y="293942"/>
            <a:ext cx="3529012" cy="3323987"/>
          </a:xfrm>
          <a:prstGeom prst="rect">
            <a:avLst/>
          </a:prstGeom>
          <a:noFill/>
        </p:spPr>
        <p:txBody>
          <a:bodyPr wrap="square" rtlCol="0">
            <a:spAutoFit/>
          </a:bodyPr>
          <a:lstStyle/>
          <a:p>
            <a:r>
              <a:rPr lang="en-US" altLang="zh-CN" sz="2400" dirty="0"/>
              <a:t>Public</a:t>
            </a:r>
            <a:r>
              <a:rPr lang="zh-CN" altLang="en-US" sz="2400" dirty="0"/>
              <a:t> </a:t>
            </a:r>
            <a:r>
              <a:rPr lang="en-US" altLang="zh-CN" sz="2400" dirty="0"/>
              <a:t>dataset:</a:t>
            </a:r>
          </a:p>
          <a:p>
            <a:r>
              <a:rPr lang="en-US" altLang="zh-CN" sz="2400" dirty="0"/>
              <a:t>Pollen et</a:t>
            </a:r>
            <a:r>
              <a:rPr lang="zh-CN" altLang="en-US" sz="2400" dirty="0"/>
              <a:t> </a:t>
            </a:r>
            <a:r>
              <a:rPr lang="en-US" altLang="zh-CN" sz="2400" dirty="0"/>
              <a:t>al.,2014,</a:t>
            </a:r>
            <a:r>
              <a:rPr lang="zh-CN" altLang="en-US" sz="2400" dirty="0"/>
              <a:t> </a:t>
            </a:r>
            <a:r>
              <a:rPr lang="en-US" altLang="zh-CN" sz="2400" dirty="0"/>
              <a:t>NBT</a:t>
            </a:r>
          </a:p>
          <a:p>
            <a:r>
              <a:rPr lang="en-US" altLang="zh-CN" sz="2400" dirty="0"/>
              <a:t>Cells:</a:t>
            </a:r>
            <a:r>
              <a:rPr lang="zh-CN" altLang="en-US" sz="2400" dirty="0"/>
              <a:t> </a:t>
            </a:r>
            <a:r>
              <a:rPr lang="en-US" altLang="zh-CN" sz="2400" dirty="0"/>
              <a:t>249</a:t>
            </a:r>
          </a:p>
          <a:p>
            <a:r>
              <a:rPr lang="en-US" altLang="zh-CN" sz="2400" dirty="0"/>
              <a:t>Genes:</a:t>
            </a:r>
            <a:r>
              <a:rPr lang="zh-CN" altLang="en-US" sz="2400" dirty="0"/>
              <a:t> </a:t>
            </a:r>
            <a:r>
              <a:rPr lang="en-US" altLang="zh-CN" sz="2400" dirty="0"/>
              <a:t>6982</a:t>
            </a:r>
          </a:p>
          <a:p>
            <a:endParaRPr lang="en-US" sz="2400" dirty="0"/>
          </a:p>
          <a:p>
            <a:r>
              <a:rPr lang="en-US" altLang="zh-CN" sz="2400" dirty="0"/>
              <a:t>Ground-truth:</a:t>
            </a:r>
          </a:p>
          <a:p>
            <a:r>
              <a:rPr lang="en-US" altLang="zh-CN" sz="2400" dirty="0"/>
              <a:t>Clusters</a:t>
            </a:r>
            <a:endParaRPr lang="en-HK" altLang="zh-CN" sz="2400" dirty="0"/>
          </a:p>
          <a:p>
            <a:r>
              <a:rPr lang="en-US" altLang="zh-CN" sz="2400" dirty="0"/>
              <a:t>Markers</a:t>
            </a:r>
            <a:r>
              <a:rPr lang="zh-CN" altLang="en-US" sz="2400" dirty="0"/>
              <a:t> </a:t>
            </a:r>
            <a:r>
              <a:rPr lang="en-US" altLang="zh-CN" sz="2400" dirty="0"/>
              <a:t>and</a:t>
            </a:r>
            <a:r>
              <a:rPr lang="zh-CN" altLang="en-US" sz="2400" dirty="0"/>
              <a:t> </a:t>
            </a:r>
            <a:r>
              <a:rPr lang="en-US" altLang="zh-CN" sz="2400" dirty="0"/>
              <a:t>non-markers</a:t>
            </a:r>
            <a:endParaRPr lang="en-US" sz="2400" dirty="0"/>
          </a:p>
          <a:p>
            <a:endParaRPr lang="en-US" dirty="0"/>
          </a:p>
        </p:txBody>
      </p:sp>
      <p:pic>
        <p:nvPicPr>
          <p:cNvPr id="6" name="Picture 5">
            <a:extLst>
              <a:ext uri="{FF2B5EF4-FFF2-40B4-BE49-F238E27FC236}">
                <a16:creationId xmlns:a16="http://schemas.microsoft.com/office/drawing/2014/main" id="{0B14F813-3E10-D343-904E-BE5AD1BE0754}"/>
              </a:ext>
            </a:extLst>
          </p:cNvPr>
          <p:cNvPicPr>
            <a:picLocks noChangeAspect="1"/>
          </p:cNvPicPr>
          <p:nvPr/>
        </p:nvPicPr>
        <p:blipFill rotWithShape="1">
          <a:blip r:embed="rId4"/>
          <a:srcRect r="26013"/>
          <a:stretch/>
        </p:blipFill>
        <p:spPr>
          <a:xfrm>
            <a:off x="967555" y="3617929"/>
            <a:ext cx="2145691" cy="2759501"/>
          </a:xfrm>
          <a:prstGeom prst="rect">
            <a:avLst/>
          </a:prstGeom>
        </p:spPr>
      </p:pic>
      <p:sp>
        <p:nvSpPr>
          <p:cNvPr id="3" name="TextBox 2">
            <a:extLst>
              <a:ext uri="{FF2B5EF4-FFF2-40B4-BE49-F238E27FC236}">
                <a16:creationId xmlns:a16="http://schemas.microsoft.com/office/drawing/2014/main" id="{0342D6B2-0575-1846-85AA-C585CB658A7F}"/>
              </a:ext>
            </a:extLst>
          </p:cNvPr>
          <p:cNvSpPr txBox="1"/>
          <p:nvPr/>
        </p:nvSpPr>
        <p:spPr>
          <a:xfrm>
            <a:off x="4029076" y="6277417"/>
            <a:ext cx="7844648" cy="369332"/>
          </a:xfrm>
          <a:prstGeom prst="rect">
            <a:avLst/>
          </a:prstGeom>
          <a:noFill/>
        </p:spPr>
        <p:txBody>
          <a:bodyPr wrap="none" rtlCol="0">
            <a:spAutoFit/>
          </a:bodyPr>
          <a:lstStyle/>
          <a:p>
            <a:r>
              <a:rPr lang="en-US" altLang="zh-CN" dirty="0"/>
              <a:t>Conclusion:</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will</a:t>
            </a:r>
            <a:r>
              <a:rPr lang="zh-CN" altLang="en-US" dirty="0"/>
              <a:t> </a:t>
            </a:r>
            <a:r>
              <a:rPr lang="en-US" altLang="zh-CN" dirty="0"/>
              <a:t>seriously</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markers.</a:t>
            </a:r>
            <a:endParaRPr lang="en-US" dirty="0"/>
          </a:p>
        </p:txBody>
      </p:sp>
    </p:spTree>
    <p:extLst>
      <p:ext uri="{BB962C8B-B14F-4D97-AF65-F5344CB8AC3E}">
        <p14:creationId xmlns:p14="http://schemas.microsoft.com/office/powerpoint/2010/main" val="420065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BB-8FAA-2543-957A-77D3ED6EDAF9}"/>
              </a:ext>
            </a:extLst>
          </p:cNvPr>
          <p:cNvSpPr>
            <a:spLocks noGrp="1"/>
          </p:cNvSpPr>
          <p:nvPr>
            <p:ph type="title"/>
          </p:nvPr>
        </p:nvSpPr>
        <p:spPr/>
        <p:txBody>
          <a:bodyPr/>
          <a:lstStyle/>
          <a:p>
            <a:r>
              <a:rPr lang="en-HK" dirty="0"/>
              <a:t>Extreme</a:t>
            </a:r>
            <a:r>
              <a:rPr lang="zh-CN" altLang="en-US" dirty="0"/>
              <a:t> </a:t>
            </a:r>
            <a:r>
              <a:rPr lang="en-US" dirty="0"/>
              <a:t>Outlier</a:t>
            </a:r>
            <a:r>
              <a:rPr lang="zh-CN" altLang="en-US" dirty="0"/>
              <a:t> </a:t>
            </a:r>
            <a:r>
              <a:rPr lang="en-US" altLang="zh-CN" dirty="0"/>
              <a:t>detection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59659-E18C-4047-ABE3-5FA1F9A49DF5}"/>
                  </a:ext>
                </a:extLst>
              </p:cNvPr>
              <p:cNvSpPr>
                <a:spLocks noGrp="1"/>
              </p:cNvSpPr>
              <p:nvPr>
                <p:ph idx="1"/>
              </p:nvPr>
            </p:nvSpPr>
            <p:spPr>
              <a:xfrm>
                <a:off x="838200" y="1825624"/>
                <a:ext cx="7948613" cy="4765675"/>
              </a:xfrm>
            </p:spPr>
            <p:txBody>
              <a:bodyPr>
                <a:normAutofit fontScale="92500"/>
              </a:bodyPr>
              <a:lstStyle/>
              <a:p>
                <a:r>
                  <a:rPr lang="en-US" altLang="zh-CN" sz="2400" dirty="0"/>
                  <a:t>Dimension</a:t>
                </a:r>
                <a:r>
                  <a:rPr lang="zh-CN" altLang="en-US" sz="2400" dirty="0"/>
                  <a:t> </a:t>
                </a:r>
                <a:r>
                  <a:rPr lang="en-US" altLang="zh-CN" sz="2400" dirty="0"/>
                  <a:t>reduction:</a:t>
                </a:r>
                <a:r>
                  <a:rPr lang="zh-CN" altLang="en-US" sz="2400" dirty="0"/>
                  <a:t> </a:t>
                </a:r>
                <a:r>
                  <a:rPr lang="en-US" altLang="zh-CN" sz="2400" dirty="0"/>
                  <a:t>top</a:t>
                </a:r>
                <a:r>
                  <a:rPr lang="zh-CN" altLang="en-US" sz="2400" dirty="0"/>
                  <a:t> </a:t>
                </a:r>
                <a:r>
                  <a:rPr lang="en-US" altLang="zh-CN" sz="2400" dirty="0"/>
                  <a:t>components</a:t>
                </a:r>
                <a:r>
                  <a:rPr lang="zh-CN" altLang="en-US" sz="2400" dirty="0"/>
                  <a:t> </a:t>
                </a:r>
                <a:r>
                  <a:rPr lang="en-US" altLang="zh-CN" sz="2400" dirty="0"/>
                  <a:t>which</a:t>
                </a:r>
                <a:r>
                  <a:rPr lang="zh-CN" altLang="en-US" sz="2400" dirty="0"/>
                  <a:t> </a:t>
                </a:r>
                <a:r>
                  <a:rPr lang="en-US" altLang="zh-CN" sz="2400" dirty="0"/>
                  <a:t>explained</a:t>
                </a:r>
                <a:r>
                  <a:rPr lang="zh-CN" altLang="en-US" sz="2400" dirty="0"/>
                  <a:t> </a:t>
                </a:r>
                <a:r>
                  <a:rPr lang="en-US" altLang="zh-CN" sz="2400" dirty="0"/>
                  <a:t>90%</a:t>
                </a:r>
                <a:r>
                  <a:rPr lang="zh-CN" altLang="en-US" sz="2400" dirty="0"/>
                  <a:t> </a:t>
                </a:r>
                <a:r>
                  <a:rPr lang="en-US" altLang="zh-CN" sz="2400" dirty="0"/>
                  <a:t>total</a:t>
                </a:r>
                <a:r>
                  <a:rPr lang="zh-CN" altLang="en-US" sz="2400" dirty="0"/>
                  <a:t> </a:t>
                </a:r>
                <a:r>
                  <a:rPr lang="en-US" altLang="zh-CN" sz="2400" dirty="0"/>
                  <a:t>variance</a:t>
                </a:r>
                <a:r>
                  <a:rPr lang="zh-CN" altLang="en-US" sz="2400" dirty="0"/>
                  <a:t> </a:t>
                </a:r>
                <a:r>
                  <a:rPr lang="en-US" altLang="zh-CN" sz="2400" dirty="0"/>
                  <a:t>were</a:t>
                </a:r>
                <a:r>
                  <a:rPr lang="zh-CN" altLang="en-US" sz="2400" dirty="0"/>
                  <a:t> </a:t>
                </a:r>
                <a:r>
                  <a:rPr lang="en-US" altLang="zh-CN" sz="2400" dirty="0"/>
                  <a:t>left.</a:t>
                </a:r>
                <a:r>
                  <a:rPr lang="zh-CN" altLang="en-US" sz="2400" dirty="0"/>
                  <a:t> </a:t>
                </a:r>
                <a:r>
                  <a:rPr lang="en-US" altLang="zh-CN" sz="2400" dirty="0"/>
                  <a:t>removing</a:t>
                </a:r>
                <a:r>
                  <a:rPr lang="zh-CN" altLang="en-US" sz="2400" dirty="0"/>
                  <a:t> </a:t>
                </a:r>
                <a:r>
                  <a:rPr lang="en-US" altLang="zh-CN" sz="2400" dirty="0"/>
                  <a:t>noisy</a:t>
                </a:r>
                <a:r>
                  <a:rPr lang="zh-CN" altLang="en-US" sz="2400" dirty="0"/>
                  <a:t> </a:t>
                </a:r>
                <a:r>
                  <a:rPr lang="en-US" altLang="zh-CN" sz="2400" dirty="0"/>
                  <a:t>features.</a:t>
                </a:r>
              </a:p>
              <a:p>
                <a:r>
                  <a:rPr lang="en-US" altLang="zh-CN" sz="2400" dirty="0" err="1"/>
                  <a:t>Mahalanobis</a:t>
                </a:r>
                <a:r>
                  <a:rPr lang="zh-CN" altLang="en-US" sz="2400" dirty="0"/>
                  <a:t> </a:t>
                </a:r>
                <a:r>
                  <a:rPr lang="en-US" altLang="zh-CN" sz="2400" dirty="0"/>
                  <a:t>distance</a:t>
                </a:r>
                <a:r>
                  <a:rPr lang="zh-CN" altLang="en-US" sz="2400" dirty="0"/>
                  <a:t> </a:t>
                </a:r>
                <a:r>
                  <a:rPr lang="en-US" altLang="zh-CN" sz="2400" dirty="0"/>
                  <a:t>were</a:t>
                </a:r>
                <a:r>
                  <a:rPr lang="zh-CN" altLang="en-US" sz="2400" dirty="0"/>
                  <a:t> </a:t>
                </a:r>
                <a:r>
                  <a:rPr lang="en-US" altLang="zh-CN" sz="2400" dirty="0"/>
                  <a:t>calculated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PCA</a:t>
                </a:r>
                <a:r>
                  <a:rPr lang="zh-CN" altLang="en-US" sz="2400" dirty="0"/>
                  <a:t> </a:t>
                </a:r>
                <a:r>
                  <a:rPr lang="en-US" altLang="zh-CN" sz="2400" dirty="0"/>
                  <a:t>result.</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b="0" smtClean="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b="0" i="0" dirty="0" smtClean="0"/>
                              <m:t>s</m:t>
                            </m:r>
                          </m:sub>
                        </m:sSub>
                        <m: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𝐷</m:t>
                                        </m:r>
                                      </m:e>
                                      <m:sub>
                                        <m:r>
                                          <m:rPr>
                                            <m:nor/>
                                          </m:rPr>
                                          <a:rPr lang="en-US" altLang="zh-CN" sz="2400" dirty="0"/>
                                          <m:t>Mahalanobis</m:t>
                                        </m:r>
                                      </m:sub>
                                    </m:sSub>
                                  </m:e>
                                </m:d>
                              </m:e>
                              <m:sub>
                                <m:r>
                                  <a:rPr lang="en-US" altLang="zh-CN" sz="2400" b="0" i="1" smtClean="0">
                                    <a:latin typeface="Cambria Math" panose="02040503050406030204" pitchFamily="18" charset="0"/>
                                    <a:ea typeface="Cambria Math" panose="02040503050406030204" pitchFamily="18" charset="0"/>
                                  </a:rPr>
                                  <m:t>𝑖𝑗</m:t>
                                </m:r>
                              </m:sub>
                            </m:sSub>
                          </m:e>
                        </m:nary>
                      </m:num>
                      <m:den>
                        <m:r>
                          <a:rPr lang="en-US" altLang="zh-CN" sz="2400" b="0" i="1" smtClean="0">
                            <a:latin typeface="Cambria Math" panose="02040503050406030204" pitchFamily="18" charset="0"/>
                            <a:ea typeface="Cambria Math" panose="02040503050406030204" pitchFamily="18" charset="0"/>
                          </a:rPr>
                          <m:t>𝑛</m:t>
                        </m:r>
                      </m:den>
                    </m:f>
                  </m:oMath>
                </a14:m>
                <a:endParaRPr lang="en-US" altLang="zh-CN" sz="2400" dirty="0"/>
              </a:p>
              <a:p>
                <a:r>
                  <a:rPr lang="en-US" altLang="zh-CN" sz="2400" dirty="0"/>
                  <a:t>where</a:t>
                </a:r>
                <a:r>
                  <a:rPr lang="zh-CN" altLang="en-US" sz="2400" dirty="0"/>
                  <a:t> </a:t>
                </a:r>
                <a:r>
                  <a:rPr lang="en-US" altLang="zh-CN" sz="2400" i="1" dirty="0" err="1"/>
                  <a:t>i</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i</a:t>
                </a:r>
                <a:r>
                  <a:rPr lang="en-US" altLang="zh-CN" sz="2400" dirty="0" err="1"/>
                  <a:t>th</a:t>
                </a:r>
                <a:r>
                  <a:rPr lang="zh-CN" altLang="en-US" sz="2400" dirty="0"/>
                  <a:t> </a:t>
                </a:r>
                <a:r>
                  <a:rPr lang="en-US" altLang="zh-CN" sz="2400" dirty="0"/>
                  <a:t>cells,</a:t>
                </a:r>
                <a:r>
                  <a:rPr lang="zh-CN" altLang="en-US" sz="2400" dirty="0"/>
                  <a:t> </a:t>
                </a:r>
                <a:r>
                  <a:rPr lang="en-US" altLang="zh-CN" sz="2400" i="1" dirty="0"/>
                  <a:t>n</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cell</a:t>
                </a:r>
                <a:r>
                  <a:rPr lang="zh-CN" altLang="en-US" sz="2400" dirty="0"/>
                  <a:t> </a:t>
                </a:r>
                <a:r>
                  <a:rPr lang="en-US" altLang="zh-CN" sz="2400" dirty="0"/>
                  <a:t>size</a:t>
                </a:r>
                <a:r>
                  <a:rPr lang="zh-CN" altLang="en-US" sz="2400" dirty="0"/>
                  <a:t> </a:t>
                </a:r>
                <a:r>
                  <a:rPr lang="en-US" altLang="zh-CN" sz="2400" dirty="0"/>
                  <a:t>to</a:t>
                </a:r>
                <a:r>
                  <a:rPr lang="zh-CN" altLang="en-US" sz="2400" dirty="0"/>
                  <a:t> </a:t>
                </a:r>
                <a:r>
                  <a:rPr lang="en-US" altLang="zh-CN" sz="2400" dirty="0"/>
                  <a:t>collect,</a:t>
                </a:r>
                <a:r>
                  <a:rPr lang="zh-CN" altLang="en-US" sz="2400" dirty="0"/>
                  <a:t> </a:t>
                </a:r>
                <a:r>
                  <a:rPr lang="en-US" altLang="zh-CN" sz="2400" i="1" dirty="0"/>
                  <a:t>j</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j</a:t>
                </a:r>
                <a:r>
                  <a:rPr lang="en-US" altLang="zh-CN" sz="2400" dirty="0" err="1"/>
                  <a:t>th</a:t>
                </a:r>
                <a:r>
                  <a:rPr lang="zh-CN" altLang="en-US" sz="2400" dirty="0"/>
                  <a:t> </a:t>
                </a:r>
                <a:r>
                  <a:rPr lang="en-US" altLang="zh-CN" sz="2400" dirty="0"/>
                  <a:t>nearest</a:t>
                </a:r>
                <a:r>
                  <a:rPr lang="zh-CN" altLang="en-US" sz="2400" dirty="0"/>
                  <a:t> </a:t>
                </a:r>
                <a:r>
                  <a:rPr lang="en-US" altLang="zh-CN" sz="2400" dirty="0"/>
                  <a:t>neighbor.</a:t>
                </a:r>
              </a:p>
              <a:p>
                <a:r>
                  <a:rPr lang="en-US" altLang="zh-CN" sz="2400" i="1" dirty="0"/>
                  <a:t>k</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cells</a:t>
                </a:r>
                <a:r>
                  <a:rPr lang="zh-CN" altLang="en-US" sz="2400" dirty="0"/>
                  <a:t> </a:t>
                </a:r>
                <a:r>
                  <a:rPr lang="en-US" altLang="zh-CN" sz="2400" dirty="0"/>
                  <a:t>needed</a:t>
                </a:r>
                <a:r>
                  <a:rPr lang="zh-CN" altLang="en-US" sz="2400" dirty="0"/>
                  <a:t> </a:t>
                </a:r>
                <a:r>
                  <a:rPr lang="en-US" altLang="zh-CN" sz="2400" dirty="0"/>
                  <a:t>to</a:t>
                </a:r>
                <a:r>
                  <a:rPr lang="zh-CN" altLang="en-US" sz="2400" dirty="0"/>
                  <a:t> </a:t>
                </a:r>
                <a:r>
                  <a:rPr lang="en-US" altLang="zh-CN" sz="2400" dirty="0"/>
                  <a:t>define</a:t>
                </a:r>
                <a:r>
                  <a:rPr lang="zh-CN" altLang="en-US" sz="2400" dirty="0"/>
                  <a:t> </a:t>
                </a:r>
                <a:r>
                  <a:rPr lang="en-US" altLang="zh-CN" sz="2400" dirty="0"/>
                  <a:t>a</a:t>
                </a:r>
                <a:r>
                  <a:rPr lang="zh-CN" altLang="en-US" sz="2400" dirty="0"/>
                  <a:t> </a:t>
                </a:r>
                <a:r>
                  <a:rPr lang="en-US" altLang="zh-CN" sz="2400" dirty="0"/>
                  <a:t>subgroup</a:t>
                </a:r>
                <a:r>
                  <a:rPr lang="zh-CN" altLang="en-US" sz="2400" dirty="0"/>
                  <a:t> </a:t>
                </a:r>
                <a:r>
                  <a:rPr lang="en-US" altLang="zh-CN" sz="2400" dirty="0"/>
                  <a:t>(e.g.</a:t>
                </a:r>
                <a:r>
                  <a:rPr lang="zh-CN" altLang="en-US" sz="2400" dirty="0"/>
                  <a:t> </a:t>
                </a:r>
                <a:r>
                  <a:rPr lang="en-US" altLang="zh-CN" sz="2400" i="1" dirty="0"/>
                  <a:t>k</a:t>
                </a:r>
                <a:r>
                  <a:rPr lang="en-US" altLang="zh-CN" sz="2400" dirty="0"/>
                  <a:t>=4,</a:t>
                </a:r>
                <a:r>
                  <a:rPr lang="zh-CN" altLang="en-US" sz="2400" dirty="0"/>
                  <a:t> </a:t>
                </a:r>
                <a:r>
                  <a:rPr lang="en-US" altLang="zh-CN" sz="2400" dirty="0"/>
                  <a:t>then</a:t>
                </a:r>
                <a:r>
                  <a:rPr lang="zh-CN" altLang="en-US" sz="2400" dirty="0"/>
                  <a:t> </a:t>
                </a:r>
                <a:r>
                  <a:rPr lang="en-US" altLang="zh-CN" sz="2400" dirty="0"/>
                  <a:t>clusters</a:t>
                </a:r>
                <a:r>
                  <a:rPr lang="zh-CN" altLang="en-US" sz="2400" dirty="0"/>
                  <a:t> </a:t>
                </a:r>
                <a:r>
                  <a:rPr lang="en-US" altLang="zh-CN" sz="2400" dirty="0"/>
                  <a:t>with</a:t>
                </a:r>
                <a:r>
                  <a:rPr lang="zh-CN" altLang="en-US" sz="2400" dirty="0"/>
                  <a:t> </a:t>
                </a:r>
                <a:r>
                  <a:rPr lang="en-US" altLang="zh-CN" sz="2400" dirty="0"/>
                  <a:t>2</a:t>
                </a:r>
                <a:r>
                  <a:rPr lang="zh-CN" altLang="en-US" sz="2400" dirty="0"/>
                  <a:t> </a:t>
                </a:r>
                <a:r>
                  <a:rPr lang="en-US" altLang="zh-CN" sz="2400" dirty="0"/>
                  <a:t>cells</a:t>
                </a:r>
                <a:r>
                  <a:rPr lang="zh-CN" altLang="en-US" sz="2400" dirty="0"/>
                  <a:t> </a:t>
                </a:r>
                <a:r>
                  <a:rPr lang="en-US" altLang="zh-CN" sz="2400" dirty="0"/>
                  <a:t>were</a:t>
                </a:r>
                <a:r>
                  <a:rPr lang="zh-CN" altLang="en-US" sz="2400" dirty="0"/>
                  <a:t> </a:t>
                </a:r>
                <a:r>
                  <a:rPr lang="en-US" altLang="zh-CN" sz="2400" dirty="0"/>
                  <a:t>defined</a:t>
                </a:r>
                <a:r>
                  <a:rPr lang="zh-CN" altLang="en-US" sz="2400" dirty="0"/>
                  <a:t> </a:t>
                </a:r>
                <a:r>
                  <a:rPr lang="en-US" altLang="zh-CN" sz="2400" dirty="0"/>
                  <a:t>as</a:t>
                </a:r>
                <a:r>
                  <a:rPr lang="zh-CN" altLang="en-US" sz="2400" dirty="0"/>
                  <a:t> </a:t>
                </a:r>
                <a:r>
                  <a:rPr lang="en-US" altLang="zh-CN" sz="2400" dirty="0"/>
                  <a:t>outlier)</a:t>
                </a:r>
              </a:p>
              <a:p>
                <a:endParaRPr lang="en-US" altLang="zh-CN" sz="2400" dirty="0"/>
              </a:p>
              <a:p>
                <a:r>
                  <a:rPr lang="en-US" altLang="zh-CN" sz="2400" dirty="0"/>
                  <a:t>Why</a:t>
                </a:r>
                <a:r>
                  <a:rPr lang="zh-CN" altLang="en-US" sz="2400" dirty="0"/>
                  <a:t> </a:t>
                </a:r>
                <a:r>
                  <a:rPr lang="en-US" altLang="zh-CN" sz="2400" dirty="0"/>
                  <a:t>using</a:t>
                </a:r>
                <a:r>
                  <a:rPr lang="zh-CN" altLang="en-US" sz="2400" dirty="0"/>
                  <a:t> </a:t>
                </a:r>
                <a:r>
                  <a:rPr lang="en-US" altLang="zh-CN" sz="2400" dirty="0"/>
                  <a:t>kth?</a:t>
                </a:r>
                <a:r>
                  <a:rPr lang="zh-CN" altLang="en-US" sz="2400" dirty="0"/>
                  <a:t> </a:t>
                </a:r>
                <a:r>
                  <a:rPr lang="en-US" altLang="zh-CN" sz="2400" dirty="0"/>
                  <a:t>Remove</a:t>
                </a:r>
                <a:r>
                  <a:rPr lang="zh-CN" altLang="en-US" sz="2400" dirty="0"/>
                  <a:t> </a:t>
                </a:r>
                <a:r>
                  <a:rPr lang="en-US" altLang="zh-CN" sz="2400" dirty="0"/>
                  <a:t>clusters</a:t>
                </a:r>
                <a:r>
                  <a:rPr lang="zh-CN" altLang="en-US" sz="2400" dirty="0"/>
                  <a:t> </a:t>
                </a:r>
                <a:r>
                  <a:rPr lang="en-US" altLang="zh-CN" sz="2400" dirty="0"/>
                  <a:t>contain</a:t>
                </a:r>
                <a:r>
                  <a:rPr lang="zh-CN" altLang="en-US" sz="2400" dirty="0"/>
                  <a:t> </a:t>
                </a:r>
                <a:r>
                  <a:rPr lang="en-US" altLang="zh-CN" sz="2400" dirty="0"/>
                  <a:t>less</a:t>
                </a:r>
                <a:r>
                  <a:rPr lang="zh-CN" altLang="en-US" sz="2400" dirty="0"/>
                  <a:t> </a:t>
                </a:r>
                <a:r>
                  <a:rPr lang="en-US" altLang="zh-CN" sz="2400" dirty="0"/>
                  <a:t>than</a:t>
                </a:r>
                <a:r>
                  <a:rPr lang="zh-CN" altLang="en-US" sz="2400" dirty="0"/>
                  <a:t> </a:t>
                </a:r>
                <a:r>
                  <a:rPr lang="en-US" altLang="zh-CN" sz="2400" i="1" dirty="0"/>
                  <a:t>k</a:t>
                </a:r>
                <a:r>
                  <a:rPr lang="zh-CN" altLang="en-US" sz="2400" dirty="0"/>
                  <a:t> </a:t>
                </a:r>
                <a:r>
                  <a:rPr lang="en-US" altLang="zh-CN" sz="2400" dirty="0"/>
                  <a:t>cells.</a:t>
                </a:r>
                <a:endParaRPr lang="en-HK" altLang="zh-CN" sz="2400" dirty="0"/>
              </a:p>
              <a:p>
                <a:r>
                  <a:rPr lang="en-US" altLang="zh-CN" sz="2400" dirty="0"/>
                  <a:t>This</a:t>
                </a:r>
                <a:r>
                  <a:rPr lang="zh-CN" altLang="en-US" sz="2400" dirty="0"/>
                  <a:t> </a:t>
                </a:r>
                <a:r>
                  <a:rPr lang="en-US" altLang="zh-CN" sz="2400" dirty="0"/>
                  <a:t>method</a:t>
                </a:r>
                <a:r>
                  <a:rPr lang="zh-CN" altLang="en-US" sz="2400" dirty="0"/>
                  <a:t> </a:t>
                </a:r>
                <a:r>
                  <a:rPr lang="en-US" altLang="zh-CN" sz="2400" dirty="0"/>
                  <a:t>can</a:t>
                </a:r>
                <a:r>
                  <a:rPr lang="zh-CN" altLang="en-US" sz="2400" dirty="0"/>
                  <a:t> </a:t>
                </a:r>
                <a:r>
                  <a:rPr lang="en-US" altLang="zh-CN" sz="2400" dirty="0"/>
                  <a:t>keep</a:t>
                </a:r>
                <a:r>
                  <a:rPr lang="zh-CN" altLang="en-US" sz="2400" dirty="0"/>
                  <a:t> </a:t>
                </a:r>
                <a:r>
                  <a:rPr lang="en-US" altLang="zh-CN" sz="2400" dirty="0"/>
                  <a:t>rare</a:t>
                </a:r>
                <a:r>
                  <a:rPr lang="zh-CN" altLang="en-US" sz="2400" dirty="0"/>
                  <a:t> </a:t>
                </a:r>
                <a:r>
                  <a:rPr lang="en-US" altLang="zh-CN" sz="2400" dirty="0"/>
                  <a:t>cell</a:t>
                </a:r>
                <a:r>
                  <a:rPr lang="zh-CN" altLang="en-US" sz="2400" dirty="0"/>
                  <a:t> </a:t>
                </a:r>
                <a:r>
                  <a:rPr lang="en-US" altLang="zh-CN" sz="2400" dirty="0"/>
                  <a:t>populations</a:t>
                </a:r>
                <a:r>
                  <a:rPr lang="zh-CN" altLang="en-US" sz="2400" dirty="0"/>
                  <a:t> </a:t>
                </a:r>
                <a:r>
                  <a:rPr lang="en-US" altLang="zh-CN" sz="2400" dirty="0"/>
                  <a:t>after</a:t>
                </a:r>
                <a:r>
                  <a:rPr lang="zh-CN" altLang="en-US" sz="2400" dirty="0"/>
                  <a:t> </a:t>
                </a:r>
                <a:r>
                  <a:rPr lang="en-US" altLang="zh-CN" sz="2400" dirty="0"/>
                  <a:t>removing</a:t>
                </a:r>
                <a:r>
                  <a:rPr lang="zh-CN" altLang="en-US" sz="2400" dirty="0"/>
                  <a:t> </a:t>
                </a:r>
                <a:r>
                  <a:rPr lang="en-US" altLang="zh-CN" sz="2400" dirty="0"/>
                  <a:t>outlier.</a:t>
                </a:r>
                <a:endParaRPr lang="en-US" sz="2400" dirty="0"/>
              </a:p>
              <a:p>
                <a:endParaRPr lang="en-HK" sz="2400" dirty="0"/>
              </a:p>
            </p:txBody>
          </p:sp>
        </mc:Choice>
        <mc:Fallback xmlns="">
          <p:sp>
            <p:nvSpPr>
              <p:cNvPr id="3" name="Content Placeholder 2">
                <a:extLst>
                  <a:ext uri="{FF2B5EF4-FFF2-40B4-BE49-F238E27FC236}">
                    <a16:creationId xmlns:a16="http://schemas.microsoft.com/office/drawing/2014/main" id="{2E659659-E18C-4047-ABE3-5FA1F9A49DF5}"/>
                  </a:ext>
                </a:extLst>
              </p:cNvPr>
              <p:cNvSpPr>
                <a:spLocks noGrp="1" noRot="1" noChangeAspect="1" noMove="1" noResize="1" noEditPoints="1" noAdjustHandles="1" noChangeArrowheads="1" noChangeShapeType="1" noTextEdit="1"/>
              </p:cNvSpPr>
              <p:nvPr>
                <p:ph idx="1"/>
              </p:nvPr>
            </p:nvSpPr>
            <p:spPr>
              <a:xfrm>
                <a:off x="838200" y="1825624"/>
                <a:ext cx="7948613" cy="4765675"/>
              </a:xfrm>
              <a:blipFill>
                <a:blip r:embed="rId3"/>
                <a:stretch>
                  <a:fillRect l="-797" t="-18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FA2845-4DA1-7C43-9859-F6616B51450C}"/>
              </a:ext>
            </a:extLst>
          </p:cNvPr>
          <p:cNvPicPr>
            <a:picLocks noChangeAspect="1"/>
          </p:cNvPicPr>
          <p:nvPr/>
        </p:nvPicPr>
        <p:blipFill rotWithShape="1">
          <a:blip r:embed="rId4"/>
          <a:srcRect t="13030"/>
          <a:stretch/>
        </p:blipFill>
        <p:spPr>
          <a:xfrm>
            <a:off x="8786813" y="64180"/>
            <a:ext cx="3310995" cy="2591620"/>
          </a:xfrm>
          <a:prstGeom prst="rect">
            <a:avLst/>
          </a:prstGeom>
        </p:spPr>
      </p:pic>
      <p:grpSp>
        <p:nvGrpSpPr>
          <p:cNvPr id="14" name="Group 13">
            <a:extLst>
              <a:ext uri="{FF2B5EF4-FFF2-40B4-BE49-F238E27FC236}">
                <a16:creationId xmlns:a16="http://schemas.microsoft.com/office/drawing/2014/main" id="{EB120665-35A4-CF41-A0D7-C3DB2565FA9E}"/>
              </a:ext>
            </a:extLst>
          </p:cNvPr>
          <p:cNvGrpSpPr/>
          <p:nvPr/>
        </p:nvGrpSpPr>
        <p:grpSpPr>
          <a:xfrm>
            <a:off x="8826416" y="2754706"/>
            <a:ext cx="3124954" cy="2166780"/>
            <a:chOff x="8826416" y="3345020"/>
            <a:chExt cx="3124954" cy="2166780"/>
          </a:xfrm>
        </p:grpSpPr>
        <p:pic>
          <p:nvPicPr>
            <p:cNvPr id="6" name="Picture 5">
              <a:extLst>
                <a:ext uri="{FF2B5EF4-FFF2-40B4-BE49-F238E27FC236}">
                  <a16:creationId xmlns:a16="http://schemas.microsoft.com/office/drawing/2014/main" id="{8CA9C1A1-C5A0-D84B-9CC6-C83E64503755}"/>
                </a:ext>
              </a:extLst>
            </p:cNvPr>
            <p:cNvPicPr>
              <a:picLocks noChangeAspect="1"/>
            </p:cNvPicPr>
            <p:nvPr/>
          </p:nvPicPr>
          <p:blipFill>
            <a:blip r:embed="rId5"/>
            <a:stretch>
              <a:fillRect/>
            </a:stretch>
          </p:blipFill>
          <p:spPr>
            <a:xfrm>
              <a:off x="8826416" y="3345020"/>
              <a:ext cx="3124954" cy="2166780"/>
            </a:xfrm>
            <a:prstGeom prst="rect">
              <a:avLst/>
            </a:prstGeom>
          </p:spPr>
        </p:pic>
        <p:cxnSp>
          <p:nvCxnSpPr>
            <p:cNvPr id="8" name="Straight Arrow Connector 7">
              <a:extLst>
                <a:ext uri="{FF2B5EF4-FFF2-40B4-BE49-F238E27FC236}">
                  <a16:creationId xmlns:a16="http://schemas.microsoft.com/office/drawing/2014/main" id="{E02153F0-E762-0C4F-83CC-83DEE1740C42}"/>
                </a:ext>
              </a:extLst>
            </p:cNvPr>
            <p:cNvCxnSpPr/>
            <p:nvPr/>
          </p:nvCxnSpPr>
          <p:spPr>
            <a:xfrm flipH="1" flipV="1">
              <a:off x="9622465" y="4635795"/>
              <a:ext cx="138223" cy="467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328DE-398A-2742-AE56-E34721FBFE4B}"/>
                </a:ext>
              </a:extLst>
            </p:cNvPr>
            <p:cNvCxnSpPr>
              <a:cxnSpLocks/>
            </p:cNvCxnSpPr>
            <p:nvPr/>
          </p:nvCxnSpPr>
          <p:spPr>
            <a:xfrm flipH="1" flipV="1">
              <a:off x="9483431" y="4671973"/>
              <a:ext cx="265815" cy="438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5BCDCD-8426-294B-B147-9C78DBFDF520}"/>
                </a:ext>
              </a:extLst>
            </p:cNvPr>
            <p:cNvCxnSpPr>
              <a:cxnSpLocks/>
            </p:cNvCxnSpPr>
            <p:nvPr/>
          </p:nvCxnSpPr>
          <p:spPr>
            <a:xfrm flipV="1">
              <a:off x="9760688" y="4589264"/>
              <a:ext cx="0" cy="4980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9349A1E2-D640-B24F-93B3-28442BD3A060}"/>
              </a:ext>
            </a:extLst>
          </p:cNvPr>
          <p:cNvSpPr txBox="1"/>
          <p:nvPr/>
        </p:nvSpPr>
        <p:spPr>
          <a:xfrm>
            <a:off x="9988952" y="5671595"/>
            <a:ext cx="973343" cy="369332"/>
          </a:xfrm>
          <a:prstGeom prst="rect">
            <a:avLst/>
          </a:prstGeom>
          <a:noFill/>
        </p:spPr>
        <p:txBody>
          <a:bodyPr wrap="none" rtlCol="0">
            <a:spAutoFit/>
          </a:bodyPr>
          <a:lstStyle/>
          <a:p>
            <a:r>
              <a:rPr lang="en-US" altLang="zh-CN" dirty="0"/>
              <a:t>Add</a:t>
            </a:r>
            <a:r>
              <a:rPr lang="zh-CN" altLang="en-US" dirty="0"/>
              <a:t> </a:t>
            </a:r>
            <a:r>
              <a:rPr lang="en-US" altLang="zh-CN" dirty="0"/>
              <a:t>one</a:t>
            </a:r>
            <a:endParaRPr lang="en-US" dirty="0"/>
          </a:p>
        </p:txBody>
      </p:sp>
    </p:spTree>
    <p:extLst>
      <p:ext uri="{BB962C8B-B14F-4D97-AF65-F5344CB8AC3E}">
        <p14:creationId xmlns:p14="http://schemas.microsoft.com/office/powerpoint/2010/main" val="71005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28AC-3067-6C4E-8082-9CA09BFEF7A1}"/>
              </a:ext>
            </a:extLst>
          </p:cNvPr>
          <p:cNvSpPr>
            <a:spLocks noGrp="1"/>
          </p:cNvSpPr>
          <p:nvPr>
            <p:ph type="title"/>
          </p:nvPr>
        </p:nvSpPr>
        <p:spPr/>
        <p:txBody>
          <a:bodyPr/>
          <a:lstStyle/>
          <a:p>
            <a:r>
              <a:rPr lang="en-US" altLang="zh-CN" dirty="0"/>
              <a:t>Results</a:t>
            </a:r>
            <a:r>
              <a:rPr lang="zh-CN" altLang="en-US" dirty="0"/>
              <a:t> </a:t>
            </a:r>
            <a:r>
              <a:rPr lang="en-US" altLang="zh-CN" dirty="0"/>
              <a:t>(2</a:t>
            </a:r>
            <a:r>
              <a:rPr lang="zh-CN" altLang="en-US" dirty="0"/>
              <a:t> </a:t>
            </a:r>
            <a:r>
              <a:rPr lang="en-US" altLang="zh-CN" dirty="0"/>
              <a:t>dimensions)</a:t>
            </a:r>
            <a:r>
              <a:rPr lang="zh-CN" altLang="en-US" dirty="0"/>
              <a:t> </a:t>
            </a:r>
            <a:endParaRPr lang="en-US" dirty="0"/>
          </a:p>
        </p:txBody>
      </p:sp>
      <p:pic>
        <p:nvPicPr>
          <p:cNvPr id="8" name="Picture 4">
            <a:extLst>
              <a:ext uri="{FF2B5EF4-FFF2-40B4-BE49-F238E27FC236}">
                <a16:creationId xmlns:a16="http://schemas.microsoft.com/office/drawing/2014/main" id="{922A92B6-3EBC-4EB1-9038-E48B8B4FAC2A}"/>
              </a:ext>
            </a:extLst>
          </p:cNvPr>
          <p:cNvPicPr>
            <a:picLocks noChangeAspect="1"/>
          </p:cNvPicPr>
          <p:nvPr/>
        </p:nvPicPr>
        <p:blipFill>
          <a:blip r:embed="rId2"/>
          <a:stretch>
            <a:fillRect/>
          </a:stretch>
        </p:blipFill>
        <p:spPr>
          <a:xfrm>
            <a:off x="718900" y="1463229"/>
            <a:ext cx="4680000" cy="3713239"/>
          </a:xfrm>
          <a:prstGeom prst="rect">
            <a:avLst/>
          </a:prstGeom>
        </p:spPr>
      </p:pic>
      <p:pic>
        <p:nvPicPr>
          <p:cNvPr id="9" name="Picture 8">
            <a:extLst>
              <a:ext uri="{FF2B5EF4-FFF2-40B4-BE49-F238E27FC236}">
                <a16:creationId xmlns:a16="http://schemas.microsoft.com/office/drawing/2014/main" id="{44DF65C8-2D6E-2D42-95B1-4985F26CAE87}"/>
              </a:ext>
            </a:extLst>
          </p:cNvPr>
          <p:cNvPicPr>
            <a:picLocks noChangeAspect="1"/>
          </p:cNvPicPr>
          <p:nvPr/>
        </p:nvPicPr>
        <p:blipFill>
          <a:blip r:embed="rId3"/>
          <a:stretch>
            <a:fillRect/>
          </a:stretch>
        </p:blipFill>
        <p:spPr>
          <a:xfrm>
            <a:off x="5398900" y="1463229"/>
            <a:ext cx="4680000" cy="3713239"/>
          </a:xfrm>
          <a:prstGeom prst="rect">
            <a:avLst/>
          </a:prstGeom>
        </p:spPr>
      </p:pic>
      <p:sp>
        <p:nvSpPr>
          <p:cNvPr id="4" name="TextBox 3">
            <a:extLst>
              <a:ext uri="{FF2B5EF4-FFF2-40B4-BE49-F238E27FC236}">
                <a16:creationId xmlns:a16="http://schemas.microsoft.com/office/drawing/2014/main" id="{2A44FE03-8E0D-2749-BD15-07B7C1620655}"/>
              </a:ext>
            </a:extLst>
          </p:cNvPr>
          <p:cNvSpPr txBox="1"/>
          <p:nvPr/>
        </p:nvSpPr>
        <p:spPr>
          <a:xfrm>
            <a:off x="2070100" y="5176468"/>
            <a:ext cx="1849545" cy="369332"/>
          </a:xfrm>
          <a:prstGeom prst="rect">
            <a:avLst/>
          </a:prstGeom>
          <a:noFill/>
        </p:spPr>
        <p:txBody>
          <a:bodyPr wrap="none" rtlCol="0">
            <a:spAutoFit/>
          </a:bodyPr>
          <a:lstStyle/>
          <a:p>
            <a:r>
              <a:rPr lang="en-US" altLang="zh-CN" dirty="0"/>
              <a:t>our</a:t>
            </a:r>
            <a:r>
              <a:rPr lang="zh-CN" altLang="en-US" dirty="0"/>
              <a:t> </a:t>
            </a:r>
            <a:r>
              <a:rPr lang="en-US" altLang="zh-CN" dirty="0"/>
              <a:t>tool:</a:t>
            </a:r>
            <a:r>
              <a:rPr lang="zh-CN" altLang="en-US" dirty="0"/>
              <a:t> </a:t>
            </a:r>
            <a:r>
              <a:rPr lang="en-US" altLang="zh-CN" i="1" dirty="0"/>
              <a:t>k</a:t>
            </a:r>
            <a:r>
              <a:rPr lang="en-US" altLang="zh-CN" dirty="0"/>
              <a:t>=4,</a:t>
            </a:r>
            <a:r>
              <a:rPr lang="zh-CN" altLang="en-US" dirty="0"/>
              <a:t> </a:t>
            </a:r>
            <a:r>
              <a:rPr lang="en-US" altLang="zh-CN" i="1" dirty="0"/>
              <a:t>n</a:t>
            </a:r>
            <a:r>
              <a:rPr lang="en-US" altLang="zh-CN" dirty="0"/>
              <a:t>=5</a:t>
            </a:r>
            <a:endParaRPr lang="en-US" dirty="0"/>
          </a:p>
        </p:txBody>
      </p:sp>
      <p:sp>
        <p:nvSpPr>
          <p:cNvPr id="10" name="TextBox 9">
            <a:extLst>
              <a:ext uri="{FF2B5EF4-FFF2-40B4-BE49-F238E27FC236}">
                <a16:creationId xmlns:a16="http://schemas.microsoft.com/office/drawing/2014/main" id="{B2276A38-5739-5842-9193-1D6804A92A72}"/>
              </a:ext>
            </a:extLst>
          </p:cNvPr>
          <p:cNvSpPr txBox="1"/>
          <p:nvPr/>
        </p:nvSpPr>
        <p:spPr>
          <a:xfrm>
            <a:off x="6480937" y="5176468"/>
            <a:ext cx="2316660" cy="369332"/>
          </a:xfrm>
          <a:prstGeom prst="rect">
            <a:avLst/>
          </a:prstGeom>
          <a:noFill/>
        </p:spPr>
        <p:txBody>
          <a:bodyPr wrap="none" rtlCol="0">
            <a:spAutoFit/>
          </a:bodyPr>
          <a:lstStyle/>
          <a:p>
            <a:r>
              <a:rPr lang="en-US" altLang="zh-CN" dirty="0"/>
              <a:t>Compare</a:t>
            </a:r>
            <a:r>
              <a:rPr lang="zh-CN" altLang="en-US" dirty="0"/>
              <a:t> </a:t>
            </a:r>
            <a:r>
              <a:rPr lang="en-US" altLang="zh-CN" dirty="0"/>
              <a:t>to</a:t>
            </a:r>
            <a:r>
              <a:rPr lang="zh-CN" altLang="en-US" dirty="0"/>
              <a:t> </a:t>
            </a:r>
            <a:r>
              <a:rPr lang="en-US" altLang="zh-CN" dirty="0" err="1"/>
              <a:t>mvoutlier</a:t>
            </a:r>
            <a:endParaRPr lang="en-US" dirty="0"/>
          </a:p>
        </p:txBody>
      </p:sp>
      <p:sp>
        <p:nvSpPr>
          <p:cNvPr id="11" name="TextBox 10">
            <a:extLst>
              <a:ext uri="{FF2B5EF4-FFF2-40B4-BE49-F238E27FC236}">
                <a16:creationId xmlns:a16="http://schemas.microsoft.com/office/drawing/2014/main" id="{594A71FF-104B-764A-AABA-744BE0648C18}"/>
              </a:ext>
            </a:extLst>
          </p:cNvPr>
          <p:cNvSpPr txBox="1"/>
          <p:nvPr/>
        </p:nvSpPr>
        <p:spPr>
          <a:xfrm>
            <a:off x="9596325" y="392911"/>
            <a:ext cx="2482307" cy="2246769"/>
          </a:xfrm>
          <a:prstGeom prst="rect">
            <a:avLst/>
          </a:prstGeom>
          <a:noFill/>
        </p:spPr>
        <p:txBody>
          <a:bodyPr wrap="square" rtlCol="0">
            <a:spAutoFit/>
          </a:bodyPr>
          <a:lstStyle/>
          <a:p>
            <a:r>
              <a:rPr lang="en-US" altLang="zh-CN" sz="1600" dirty="0"/>
              <a:t>Public</a:t>
            </a:r>
            <a:r>
              <a:rPr lang="zh-CN" altLang="en-US" sz="1600" dirty="0"/>
              <a:t> </a:t>
            </a:r>
            <a:r>
              <a:rPr lang="en-US" altLang="zh-CN" sz="1600" dirty="0"/>
              <a:t>dataset:</a:t>
            </a:r>
          </a:p>
          <a:p>
            <a:r>
              <a:rPr lang="en-US" altLang="zh-CN" sz="1600" dirty="0"/>
              <a:t>Deng et</a:t>
            </a:r>
            <a:r>
              <a:rPr lang="zh-CN" altLang="en-US" sz="1600" dirty="0"/>
              <a:t> </a:t>
            </a:r>
            <a:r>
              <a:rPr lang="en-US" altLang="zh-CN" sz="1600" dirty="0"/>
              <a:t>al.,2014,</a:t>
            </a:r>
            <a:r>
              <a:rPr lang="zh-CN" altLang="en-US" sz="1600" dirty="0"/>
              <a:t> </a:t>
            </a:r>
            <a:r>
              <a:rPr lang="en-US" altLang="zh-CN" sz="1600" dirty="0"/>
              <a:t>Science</a:t>
            </a:r>
          </a:p>
          <a:p>
            <a:r>
              <a:rPr lang="en-US" altLang="zh-CN" sz="1600" dirty="0"/>
              <a:t>Cells:</a:t>
            </a:r>
            <a:r>
              <a:rPr lang="zh-CN" altLang="en-US" sz="1600" dirty="0"/>
              <a:t> </a:t>
            </a:r>
            <a:r>
              <a:rPr lang="en-US" altLang="zh-CN" sz="1600" dirty="0"/>
              <a:t>268</a:t>
            </a:r>
          </a:p>
          <a:p>
            <a:r>
              <a:rPr lang="en-US" altLang="zh-CN" sz="1600" dirty="0"/>
              <a:t>Genes:</a:t>
            </a:r>
            <a:r>
              <a:rPr lang="zh-CN" altLang="en-US" sz="1600" dirty="0"/>
              <a:t> </a:t>
            </a:r>
            <a:r>
              <a:rPr lang="en-US" altLang="zh-CN" sz="1600" dirty="0"/>
              <a:t>22431</a:t>
            </a:r>
          </a:p>
          <a:p>
            <a:endParaRPr lang="en-US" sz="1600" dirty="0"/>
          </a:p>
          <a:p>
            <a:r>
              <a:rPr lang="en-US" altLang="zh-CN" sz="1600" dirty="0"/>
              <a:t>Ground-truth:</a:t>
            </a:r>
          </a:p>
          <a:p>
            <a:r>
              <a:rPr lang="en-US" altLang="zh-CN" sz="1600" dirty="0"/>
              <a:t>Clusters</a:t>
            </a:r>
            <a:endParaRPr lang="en-HK" altLang="zh-CN" sz="1600" dirty="0"/>
          </a:p>
          <a:p>
            <a:r>
              <a:rPr lang="en-US" altLang="zh-CN" sz="1600" dirty="0"/>
              <a:t>Markers</a:t>
            </a:r>
            <a:r>
              <a:rPr lang="zh-CN" altLang="en-US" sz="1600" dirty="0"/>
              <a:t> </a:t>
            </a:r>
            <a:r>
              <a:rPr lang="en-US" altLang="zh-CN" sz="1600" dirty="0"/>
              <a:t>and</a:t>
            </a:r>
            <a:r>
              <a:rPr lang="zh-CN" altLang="en-US" sz="1600" dirty="0"/>
              <a:t> </a:t>
            </a:r>
            <a:r>
              <a:rPr lang="en-US" altLang="zh-CN" sz="1600" dirty="0"/>
              <a:t>non-markers</a:t>
            </a:r>
            <a:endParaRPr lang="en-US" sz="1600" dirty="0"/>
          </a:p>
          <a:p>
            <a:endParaRPr lang="en-US" sz="1200" dirty="0"/>
          </a:p>
        </p:txBody>
      </p:sp>
      <p:sp>
        <p:nvSpPr>
          <p:cNvPr id="5" name="Oval 4">
            <a:extLst>
              <a:ext uri="{FF2B5EF4-FFF2-40B4-BE49-F238E27FC236}">
                <a16:creationId xmlns:a16="http://schemas.microsoft.com/office/drawing/2014/main" id="{FEBF096D-35FE-8547-B94A-30E983F30064}"/>
              </a:ext>
            </a:extLst>
          </p:cNvPr>
          <p:cNvSpPr/>
          <p:nvPr/>
        </p:nvSpPr>
        <p:spPr>
          <a:xfrm rot="20347729">
            <a:off x="3657646" y="2360328"/>
            <a:ext cx="446567" cy="19333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3C2512-B555-B149-8E90-9C2E0D5A6618}"/>
              </a:ext>
            </a:extLst>
          </p:cNvPr>
          <p:cNvSpPr/>
          <p:nvPr/>
        </p:nvSpPr>
        <p:spPr>
          <a:xfrm rot="20347729">
            <a:off x="3874382" y="2635979"/>
            <a:ext cx="491578" cy="24309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8B7BA1-3453-E74D-8C18-EB9D7F706ACE}"/>
              </a:ext>
            </a:extLst>
          </p:cNvPr>
          <p:cNvSpPr/>
          <p:nvPr/>
        </p:nvSpPr>
        <p:spPr>
          <a:xfrm rot="20347729">
            <a:off x="4071796" y="2983003"/>
            <a:ext cx="466731" cy="4343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E3A8FD5-B6B1-2A45-A37C-E4FDEB1396F4}"/>
              </a:ext>
            </a:extLst>
          </p:cNvPr>
          <p:cNvSpPr txBox="1"/>
          <p:nvPr/>
        </p:nvSpPr>
        <p:spPr>
          <a:xfrm>
            <a:off x="4011145" y="2057284"/>
            <a:ext cx="767454" cy="307777"/>
          </a:xfrm>
          <a:prstGeom prst="rect">
            <a:avLst/>
          </a:prstGeom>
          <a:noFill/>
        </p:spPr>
        <p:txBody>
          <a:bodyPr wrap="none" rtlCol="0">
            <a:spAutoFit/>
          </a:bodyPr>
          <a:lstStyle/>
          <a:p>
            <a:r>
              <a:rPr lang="en-US" altLang="zh-CN" sz="1400" dirty="0"/>
              <a:t>cluster1</a:t>
            </a:r>
            <a:endParaRPr lang="en-US" sz="1400" dirty="0"/>
          </a:p>
        </p:txBody>
      </p:sp>
      <p:sp>
        <p:nvSpPr>
          <p:cNvPr id="16" name="TextBox 15">
            <a:extLst>
              <a:ext uri="{FF2B5EF4-FFF2-40B4-BE49-F238E27FC236}">
                <a16:creationId xmlns:a16="http://schemas.microsoft.com/office/drawing/2014/main" id="{F880BA76-A60C-B040-975E-CA61323382F2}"/>
              </a:ext>
            </a:extLst>
          </p:cNvPr>
          <p:cNvSpPr txBox="1"/>
          <p:nvPr/>
        </p:nvSpPr>
        <p:spPr>
          <a:xfrm>
            <a:off x="3161016" y="2736774"/>
            <a:ext cx="767454" cy="307777"/>
          </a:xfrm>
          <a:prstGeom prst="rect">
            <a:avLst/>
          </a:prstGeom>
          <a:noFill/>
        </p:spPr>
        <p:txBody>
          <a:bodyPr wrap="none" rtlCol="0">
            <a:spAutoFit/>
          </a:bodyPr>
          <a:lstStyle/>
          <a:p>
            <a:r>
              <a:rPr lang="en-US" altLang="zh-CN" sz="1400" dirty="0"/>
              <a:t>cluster2</a:t>
            </a:r>
            <a:endParaRPr lang="en-US" sz="1400" dirty="0"/>
          </a:p>
        </p:txBody>
      </p:sp>
      <p:sp>
        <p:nvSpPr>
          <p:cNvPr id="17" name="TextBox 16">
            <a:extLst>
              <a:ext uri="{FF2B5EF4-FFF2-40B4-BE49-F238E27FC236}">
                <a16:creationId xmlns:a16="http://schemas.microsoft.com/office/drawing/2014/main" id="{557F906D-7149-0548-B7FC-25D2B3EBCB30}"/>
              </a:ext>
            </a:extLst>
          </p:cNvPr>
          <p:cNvSpPr txBox="1"/>
          <p:nvPr/>
        </p:nvSpPr>
        <p:spPr>
          <a:xfrm>
            <a:off x="3856034" y="3417192"/>
            <a:ext cx="767454" cy="307777"/>
          </a:xfrm>
          <a:prstGeom prst="rect">
            <a:avLst/>
          </a:prstGeom>
          <a:noFill/>
        </p:spPr>
        <p:txBody>
          <a:bodyPr wrap="none" rtlCol="0">
            <a:spAutoFit/>
          </a:bodyPr>
          <a:lstStyle/>
          <a:p>
            <a:r>
              <a:rPr lang="en-US" altLang="zh-CN" sz="1400" dirty="0"/>
              <a:t>cluster3</a:t>
            </a:r>
            <a:endParaRPr lang="en-US" sz="1400" dirty="0"/>
          </a:p>
        </p:txBody>
      </p:sp>
      <p:sp>
        <p:nvSpPr>
          <p:cNvPr id="18" name="TextBox 17">
            <a:extLst>
              <a:ext uri="{FF2B5EF4-FFF2-40B4-BE49-F238E27FC236}">
                <a16:creationId xmlns:a16="http://schemas.microsoft.com/office/drawing/2014/main" id="{1B5D0CE8-DB76-A447-983B-87C305200106}"/>
              </a:ext>
            </a:extLst>
          </p:cNvPr>
          <p:cNvSpPr txBox="1"/>
          <p:nvPr/>
        </p:nvSpPr>
        <p:spPr>
          <a:xfrm>
            <a:off x="811498" y="5544272"/>
            <a:ext cx="9776459" cy="1200329"/>
          </a:xfrm>
          <a:prstGeom prst="rect">
            <a:avLst/>
          </a:prstGeom>
          <a:noFill/>
        </p:spPr>
        <p:txBody>
          <a:bodyPr wrap="none" rtlCol="0">
            <a:spAutoFit/>
          </a:bodyPr>
          <a:lstStyle/>
          <a:p>
            <a:r>
              <a:rPr lang="en-US" altLang="zh-CN" dirty="0"/>
              <a:t>Simulation:</a:t>
            </a:r>
            <a:r>
              <a:rPr lang="zh-CN" altLang="en-US" dirty="0"/>
              <a:t> </a:t>
            </a:r>
            <a:r>
              <a:rPr lang="en-US" altLang="zh-CN" dirty="0"/>
              <a:t>only</a:t>
            </a:r>
            <a:r>
              <a:rPr lang="zh-CN" altLang="en-US" dirty="0"/>
              <a:t> </a:t>
            </a:r>
            <a:r>
              <a:rPr lang="en-US" altLang="zh-CN" dirty="0"/>
              <a:t>1,</a:t>
            </a:r>
            <a:r>
              <a:rPr lang="zh-CN" altLang="en-US" dirty="0"/>
              <a:t> </a:t>
            </a:r>
            <a:r>
              <a:rPr lang="en-US" altLang="zh-CN" dirty="0"/>
              <a:t>2</a:t>
            </a:r>
            <a:r>
              <a:rPr lang="zh-CN" altLang="en-US" dirty="0"/>
              <a:t> </a:t>
            </a:r>
            <a:r>
              <a:rPr lang="en-US" altLang="zh-CN" dirty="0"/>
              <a:t>and</a:t>
            </a:r>
            <a:r>
              <a:rPr lang="zh-CN" altLang="en-US" dirty="0"/>
              <a:t> </a:t>
            </a:r>
            <a:r>
              <a:rPr lang="en-US" altLang="zh-CN" dirty="0"/>
              <a:t>4</a:t>
            </a:r>
            <a:r>
              <a:rPr lang="zh-CN" altLang="en-US" dirty="0"/>
              <a:t> </a:t>
            </a:r>
            <a:r>
              <a:rPr lang="en-US" altLang="zh-CN" dirty="0"/>
              <a:t>cells</a:t>
            </a:r>
            <a:r>
              <a:rPr lang="zh-CN" altLang="en-US" dirty="0"/>
              <a:t> </a:t>
            </a:r>
            <a:r>
              <a:rPr lang="en-US" altLang="zh-CN" dirty="0"/>
              <a:t>were</a:t>
            </a:r>
            <a:r>
              <a:rPr lang="zh-CN" altLang="en-US" dirty="0"/>
              <a:t> </a:t>
            </a:r>
            <a:r>
              <a:rPr lang="en-US" altLang="zh-CN" dirty="0"/>
              <a:t>left</a:t>
            </a:r>
            <a:r>
              <a:rPr lang="zh-CN" altLang="en-US" dirty="0"/>
              <a:t> </a:t>
            </a:r>
            <a:r>
              <a:rPr lang="en-US" altLang="zh-CN" dirty="0"/>
              <a:t>for</a:t>
            </a:r>
            <a:r>
              <a:rPr lang="zh-CN" altLang="en-US" dirty="0"/>
              <a:t> </a:t>
            </a:r>
            <a:r>
              <a:rPr lang="en-US" altLang="zh-CN" dirty="0"/>
              <a:t>cluster1,</a:t>
            </a:r>
            <a:r>
              <a:rPr lang="zh-CN" altLang="en-US" dirty="0"/>
              <a:t> </a:t>
            </a:r>
            <a:r>
              <a:rPr lang="en-US" altLang="zh-CN" dirty="0"/>
              <a:t>cluster2</a:t>
            </a:r>
            <a:r>
              <a:rPr lang="zh-CN" altLang="en-US" dirty="0"/>
              <a:t> </a:t>
            </a:r>
            <a:r>
              <a:rPr lang="en-US" altLang="zh-CN" dirty="0"/>
              <a:t>and</a:t>
            </a:r>
            <a:r>
              <a:rPr lang="zh-CN" altLang="en-US" dirty="0"/>
              <a:t> </a:t>
            </a:r>
            <a:r>
              <a:rPr lang="en-US" altLang="zh-CN" dirty="0"/>
              <a:t>cluster3</a:t>
            </a:r>
            <a:r>
              <a:rPr lang="zh-CN" altLang="en-US" dirty="0"/>
              <a:t> </a:t>
            </a:r>
            <a:r>
              <a:rPr lang="en-US" altLang="zh-CN" dirty="0"/>
              <a:t>to</a:t>
            </a:r>
            <a:r>
              <a:rPr lang="zh-CN" altLang="en-US" dirty="0"/>
              <a:t> </a:t>
            </a:r>
            <a:r>
              <a:rPr lang="en-US" altLang="zh-CN" dirty="0"/>
              <a:t>simulate</a:t>
            </a:r>
            <a:r>
              <a:rPr lang="zh-CN" altLang="en-US" dirty="0"/>
              <a:t> </a:t>
            </a:r>
            <a:r>
              <a:rPr lang="en-US" altLang="zh-CN" dirty="0"/>
              <a:t>some</a:t>
            </a:r>
            <a:r>
              <a:rPr lang="zh-CN" altLang="en-US" dirty="0"/>
              <a:t> </a:t>
            </a:r>
            <a:r>
              <a:rPr lang="en-US" altLang="zh-CN" dirty="0"/>
              <a:t>outliers.</a:t>
            </a:r>
          </a:p>
          <a:p>
            <a:endParaRPr lang="en-US" altLang="zh-CN" dirty="0"/>
          </a:p>
          <a:p>
            <a:r>
              <a:rPr lang="en-US" altLang="zh-CN" dirty="0"/>
              <a:t>Our</a:t>
            </a:r>
            <a:r>
              <a:rPr lang="zh-CN" altLang="en-US" dirty="0"/>
              <a:t> </a:t>
            </a:r>
            <a:r>
              <a:rPr lang="en-US" altLang="zh-CN" dirty="0"/>
              <a:t>method</a:t>
            </a:r>
            <a:r>
              <a:rPr lang="zh-CN" altLang="en-US" dirty="0"/>
              <a:t> </a:t>
            </a:r>
            <a:r>
              <a:rPr lang="en-US" altLang="zh-CN" dirty="0"/>
              <a:t>can</a:t>
            </a:r>
            <a:r>
              <a:rPr lang="zh-CN" altLang="en-US" dirty="0"/>
              <a:t> </a:t>
            </a:r>
            <a:r>
              <a:rPr lang="en-US" altLang="zh-CN" dirty="0"/>
              <a:t>robustly</a:t>
            </a:r>
            <a:r>
              <a:rPr lang="zh-CN" altLang="en-US" dirty="0"/>
              <a:t> </a:t>
            </a:r>
            <a:r>
              <a:rPr lang="en-US" altLang="zh-CN" dirty="0"/>
              <a:t>identify</a:t>
            </a:r>
            <a:r>
              <a:rPr lang="zh-CN" altLang="en-US" dirty="0"/>
              <a:t> </a:t>
            </a:r>
            <a:r>
              <a:rPr lang="en-US" altLang="zh-CN" dirty="0"/>
              <a:t>the</a:t>
            </a:r>
            <a:r>
              <a:rPr lang="zh-CN" altLang="en-US" dirty="0"/>
              <a:t> </a:t>
            </a:r>
            <a:r>
              <a:rPr lang="en-US" altLang="zh-CN" dirty="0"/>
              <a:t>outliers</a:t>
            </a:r>
            <a:r>
              <a:rPr lang="zh-CN" altLang="en-US" dirty="0"/>
              <a:t> </a:t>
            </a:r>
            <a:r>
              <a:rPr lang="en-US" altLang="zh-CN" dirty="0"/>
              <a:t>(cluster1</a:t>
            </a:r>
            <a:r>
              <a:rPr lang="zh-CN" altLang="en-US" dirty="0"/>
              <a:t> </a:t>
            </a:r>
            <a:r>
              <a:rPr lang="en-US" altLang="zh-CN" dirty="0"/>
              <a:t>and</a:t>
            </a:r>
            <a:r>
              <a:rPr lang="zh-CN" altLang="en-US" dirty="0"/>
              <a:t> </a:t>
            </a:r>
            <a:r>
              <a:rPr lang="en-US" altLang="zh-CN" dirty="0"/>
              <a:t>cluster2)</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cluster3.</a:t>
            </a:r>
          </a:p>
          <a:p>
            <a:r>
              <a:rPr lang="en-US" altLang="zh-CN" dirty="0" err="1"/>
              <a:t>mvoutlier</a:t>
            </a:r>
            <a:r>
              <a:rPr lang="zh-CN" altLang="en-US" dirty="0"/>
              <a:t> </a:t>
            </a:r>
            <a:r>
              <a:rPr lang="en-US" altLang="zh-CN" dirty="0"/>
              <a:t>fail</a:t>
            </a:r>
            <a:r>
              <a:rPr lang="zh-CN" altLang="en-US" dirty="0"/>
              <a:t> </a:t>
            </a:r>
            <a:r>
              <a:rPr lang="en-US" altLang="zh-CN" dirty="0"/>
              <a:t>to</a:t>
            </a:r>
            <a:r>
              <a:rPr lang="zh-CN" altLang="en-US" dirty="0"/>
              <a:t> </a:t>
            </a:r>
            <a:r>
              <a:rPr lang="en-US" altLang="zh-CN" dirty="0"/>
              <a:t>detected</a:t>
            </a:r>
            <a:r>
              <a:rPr lang="zh-CN" altLang="en-US" dirty="0"/>
              <a:t> </a:t>
            </a:r>
            <a:r>
              <a:rPr lang="en-US" altLang="zh-CN" dirty="0"/>
              <a:t>the</a:t>
            </a:r>
            <a:r>
              <a:rPr lang="zh-CN" altLang="en-US" dirty="0"/>
              <a:t> </a:t>
            </a:r>
            <a:r>
              <a:rPr lang="en-US" altLang="zh-CN" dirty="0"/>
              <a:t>simulated</a:t>
            </a:r>
            <a:r>
              <a:rPr lang="zh-CN" altLang="en-US" dirty="0"/>
              <a:t> </a:t>
            </a:r>
            <a:r>
              <a:rPr lang="en-US" altLang="zh-CN" dirty="0"/>
              <a:t>outliers.</a:t>
            </a:r>
            <a:endParaRPr lang="en-US" dirty="0"/>
          </a:p>
        </p:txBody>
      </p:sp>
    </p:spTree>
    <p:extLst>
      <p:ext uri="{BB962C8B-B14F-4D97-AF65-F5344CB8AC3E}">
        <p14:creationId xmlns:p14="http://schemas.microsoft.com/office/powerpoint/2010/main" val="219171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C757-8D0E-2145-9755-64A6DC220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4E2E8-5A13-8E4A-9372-71D3A8EC2D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14FCD-06F7-454A-85DE-06FD03BF3208}"/>
              </a:ext>
            </a:extLst>
          </p:cNvPr>
          <p:cNvPicPr>
            <a:picLocks noChangeAspect="1"/>
          </p:cNvPicPr>
          <p:nvPr/>
        </p:nvPicPr>
        <p:blipFill>
          <a:blip r:embed="rId2"/>
          <a:stretch>
            <a:fillRect/>
          </a:stretch>
        </p:blipFill>
        <p:spPr>
          <a:xfrm>
            <a:off x="60791" y="1825624"/>
            <a:ext cx="6146044" cy="4876439"/>
          </a:xfrm>
          <a:prstGeom prst="rect">
            <a:avLst/>
          </a:prstGeom>
        </p:spPr>
      </p:pic>
      <p:pic>
        <p:nvPicPr>
          <p:cNvPr id="5" name="Picture 4">
            <a:extLst>
              <a:ext uri="{FF2B5EF4-FFF2-40B4-BE49-F238E27FC236}">
                <a16:creationId xmlns:a16="http://schemas.microsoft.com/office/drawing/2014/main" id="{C282A258-1DE8-354C-A91C-686C0E08E38A}"/>
              </a:ext>
            </a:extLst>
          </p:cNvPr>
          <p:cNvPicPr>
            <a:picLocks noChangeAspect="1"/>
          </p:cNvPicPr>
          <p:nvPr/>
        </p:nvPicPr>
        <p:blipFill>
          <a:blip r:embed="rId3"/>
          <a:stretch>
            <a:fillRect/>
          </a:stretch>
        </p:blipFill>
        <p:spPr>
          <a:xfrm>
            <a:off x="6096000" y="1825624"/>
            <a:ext cx="6146045" cy="4876439"/>
          </a:xfrm>
          <a:prstGeom prst="rect">
            <a:avLst/>
          </a:prstGeom>
        </p:spPr>
      </p:pic>
      <p:sp>
        <p:nvSpPr>
          <p:cNvPr id="6" name="TextBox 5">
            <a:extLst>
              <a:ext uri="{FF2B5EF4-FFF2-40B4-BE49-F238E27FC236}">
                <a16:creationId xmlns:a16="http://schemas.microsoft.com/office/drawing/2014/main" id="{7402E090-F8AC-7544-BA2A-6521293FA0EB}"/>
              </a:ext>
            </a:extLst>
          </p:cNvPr>
          <p:cNvSpPr txBox="1"/>
          <p:nvPr/>
        </p:nvSpPr>
        <p:spPr>
          <a:xfrm>
            <a:off x="8686800" y="4263843"/>
            <a:ext cx="771365" cy="369332"/>
          </a:xfrm>
          <a:prstGeom prst="rect">
            <a:avLst/>
          </a:prstGeom>
          <a:noFill/>
        </p:spPr>
        <p:txBody>
          <a:bodyPr wrap="none" rtlCol="0">
            <a:spAutoFit/>
          </a:bodyPr>
          <a:lstStyle/>
          <a:p>
            <a:r>
              <a:rPr lang="en-US" altLang="zh-CN" dirty="0"/>
              <a:t>pollen</a:t>
            </a:r>
            <a:endParaRPr lang="en-US" dirty="0"/>
          </a:p>
        </p:txBody>
      </p:sp>
      <p:sp>
        <p:nvSpPr>
          <p:cNvPr id="7" name="TextBox 6">
            <a:extLst>
              <a:ext uri="{FF2B5EF4-FFF2-40B4-BE49-F238E27FC236}">
                <a16:creationId xmlns:a16="http://schemas.microsoft.com/office/drawing/2014/main" id="{3020C25F-BFAF-8D4B-A9E3-4630F9F26A4B}"/>
              </a:ext>
            </a:extLst>
          </p:cNvPr>
          <p:cNvSpPr txBox="1"/>
          <p:nvPr/>
        </p:nvSpPr>
        <p:spPr>
          <a:xfrm>
            <a:off x="2133600" y="4001294"/>
            <a:ext cx="652743" cy="369332"/>
          </a:xfrm>
          <a:prstGeom prst="rect">
            <a:avLst/>
          </a:prstGeom>
          <a:noFill/>
        </p:spPr>
        <p:txBody>
          <a:bodyPr wrap="none" rtlCol="0">
            <a:spAutoFit/>
          </a:bodyPr>
          <a:lstStyle/>
          <a:p>
            <a:r>
              <a:rPr lang="en-US" altLang="zh-CN" dirty="0" err="1"/>
              <a:t>deng</a:t>
            </a:r>
            <a:endParaRPr lang="en-US" dirty="0"/>
          </a:p>
        </p:txBody>
      </p:sp>
    </p:spTree>
    <p:extLst>
      <p:ext uri="{BB962C8B-B14F-4D97-AF65-F5344CB8AC3E}">
        <p14:creationId xmlns:p14="http://schemas.microsoft.com/office/powerpoint/2010/main" val="211848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0AD1D-C553-2646-AB4C-13F48DD76269}"/>
              </a:ext>
            </a:extLst>
          </p:cNvPr>
          <p:cNvPicPr>
            <a:picLocks noChangeAspect="1"/>
          </p:cNvPicPr>
          <p:nvPr/>
        </p:nvPicPr>
        <p:blipFill>
          <a:blip r:embed="rId3"/>
          <a:stretch>
            <a:fillRect/>
          </a:stretch>
        </p:blipFill>
        <p:spPr>
          <a:xfrm>
            <a:off x="1236853" y="4041081"/>
            <a:ext cx="2861475" cy="2743069"/>
          </a:xfrm>
          <a:prstGeom prst="rect">
            <a:avLst/>
          </a:prstGeom>
        </p:spPr>
      </p:pic>
      <p:sp>
        <p:nvSpPr>
          <p:cNvPr id="2" name="Title 1">
            <a:extLst>
              <a:ext uri="{FF2B5EF4-FFF2-40B4-BE49-F238E27FC236}">
                <a16:creationId xmlns:a16="http://schemas.microsoft.com/office/drawing/2014/main" id="{88357D04-9899-D446-A6AB-FD9CE7470476}"/>
              </a:ext>
            </a:extLst>
          </p:cNvPr>
          <p:cNvSpPr>
            <a:spLocks noGrp="1"/>
          </p:cNvSpPr>
          <p:nvPr>
            <p:ph type="title"/>
          </p:nvPr>
        </p:nvSpPr>
        <p:spPr>
          <a:xfrm>
            <a:off x="265471" y="168356"/>
            <a:ext cx="4804240" cy="1325563"/>
          </a:xfrm>
        </p:spPr>
        <p:txBody>
          <a:bodyPr>
            <a:normAutofit/>
          </a:bodyPr>
          <a:lstStyle/>
          <a:p>
            <a:r>
              <a:rPr lang="en-US" altLang="zh-CN" sz="4000" dirty="0"/>
              <a:t>“Slicing and scanning”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5293B4-8C11-B742-AFA2-2F20524B490C}"/>
                  </a:ext>
                </a:extLst>
              </p:cNvPr>
              <p:cNvSpPr>
                <a:spLocks noGrp="1"/>
              </p:cNvSpPr>
              <p:nvPr>
                <p:ph idx="1"/>
              </p:nvPr>
            </p:nvSpPr>
            <p:spPr>
              <a:xfrm>
                <a:off x="265471" y="1506278"/>
                <a:ext cx="5040176" cy="2743069"/>
              </a:xfrm>
            </p:spPr>
            <p:txBody>
              <a:bodyPr>
                <a:normAutofit fontScale="92500" lnSpcReduction="10000"/>
              </a:bodyPr>
              <a:lstStyle/>
              <a:p>
                <a14:m>
                  <m:oMath xmlns:m="http://schemas.openxmlformats.org/officeDocument/2006/math">
                    <m:sSub>
                      <m:sSubPr>
                        <m:ctrlPr>
                          <a:rPr lang="en-US"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𝑖𝑗</m:t>
                        </m:r>
                      </m:sub>
                    </m:sSub>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altLang="zh-CN" sz="1600" i="1">
                                <a:latin typeface="Cambria Math" panose="02040503050406030204" pitchFamily="18" charset="0"/>
                              </a:rPr>
                              <m:t>𝑆𝑐𝑜𝑟𝑒</m:t>
                            </m:r>
                          </m:e>
                          <m:sub>
                            <m:r>
                              <a:rPr lang="en-US" sz="1600" i="1">
                                <a:latin typeface="Cambria Math" panose="02040503050406030204" pitchFamily="18" charset="0"/>
                              </a:rPr>
                              <m:t>𝑐𝑒𝑛𝑡𝑟𝑎𝑙𝑖𝑡𝑦</m:t>
                            </m:r>
                          </m:sub>
                        </m:sSub>
                        <m:r>
                          <a:rPr lang="en-US" altLang="zh-CN" sz="1600" b="0" i="1" smtClean="0">
                            <a:latin typeface="Cambria Math" panose="02040503050406030204" pitchFamily="18" charset="0"/>
                          </a:rPr>
                          <m:t>)</m:t>
                        </m:r>
                      </m:e>
                      <m:sub>
                        <m:r>
                          <a:rPr lang="en-US" altLang="zh-CN" sz="1600" b="0" i="1" smtClean="0">
                            <a:latin typeface="Cambria Math" panose="02040503050406030204" pitchFamily="18" charset="0"/>
                          </a:rPr>
                          <m:t>𝑖</m:t>
                        </m:r>
                      </m:sub>
                    </m:sSub>
                    <m:r>
                      <a:rPr lang="zh-CN" altLang="en-US" sz="1600" b="0" i="1" smtClean="0">
                        <a:latin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nary>
                      <m:naryPr>
                        <m:limLoc m:val="undOvr"/>
                        <m:ctrlPr>
                          <a:rPr lang="en-US" sz="1600" i="1" smtClean="0">
                            <a:latin typeface="Cambria Math" panose="02040503050406030204" pitchFamily="18" charset="0"/>
                            <a:ea typeface="Cambria Math" panose="02040503050406030204" pitchFamily="18" charset="0"/>
                          </a:rPr>
                        </m:ctrlPr>
                      </m:naryPr>
                      <m:sub>
                        <m:r>
                          <m:rPr>
                            <m:brk m:alnAt="24"/>
                          </m:rPr>
                          <a:rPr lang="en-US" altLang="zh-CN" sz="1600" b="0" i="1" smtClean="0">
                            <a:latin typeface="Cambria Math" panose="02040503050406030204" pitchFamily="18" charset="0"/>
                            <a:ea typeface="Cambria Math" panose="02040503050406030204" pitchFamily="18" charset="0"/>
                          </a:rPr>
                          <m:t>𝑘</m:t>
                        </m:r>
                        <m:r>
                          <a:rPr lang="en-US" altLang="zh-CN" sz="1600" b="0" i="1" smtClean="0">
                            <a:latin typeface="Cambria Math" panose="02040503050406030204" pitchFamily="18" charset="0"/>
                            <a:ea typeface="Cambria Math" panose="02040503050406030204" pitchFamily="18" charset="0"/>
                          </a:rPr>
                          <m:t>=0</m:t>
                        </m:r>
                      </m:sub>
                      <m:sup>
                        <m:r>
                          <a:rPr lang="en-US" altLang="zh-CN" sz="1600" b="0" i="1" smtClean="0">
                            <a:latin typeface="Cambria Math" panose="02040503050406030204" pitchFamily="18" charset="0"/>
                            <a:ea typeface="Cambria Math" panose="02040503050406030204" pitchFamily="18" charset="0"/>
                          </a:rPr>
                          <m:t>𝑘</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𝐶</m:t>
                        </m:r>
                      </m:sup>
                      <m:e>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1−</m:t>
                            </m:r>
                            <m:r>
                              <a:rPr lang="en-US" altLang="zh-CN" sz="1600" b="0" i="1" smtClean="0">
                                <a:latin typeface="Cambria Math" panose="02040503050406030204" pitchFamily="18" charset="0"/>
                                <a:ea typeface="Cambria Math" panose="02040503050406030204" pitchFamily="18" charset="0"/>
                              </a:rPr>
                              <m:t>𝑘</m:t>
                            </m:r>
                          </m:e>
                        </m:d>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𝑙𝑜𝑔</m:t>
                            </m:r>
                          </m:e>
                          <m:sub>
                            <m:r>
                              <a:rPr lang="en-US" altLang="zh-CN" sz="1600" b="0" i="1" smtClean="0">
                                <a:latin typeface="Cambria Math" panose="02040503050406030204" pitchFamily="18" charset="0"/>
                                <a:ea typeface="Cambria Math" panose="02040503050406030204" pitchFamily="18" charset="0"/>
                              </a:rPr>
                              <m:t>2</m:t>
                            </m:r>
                          </m:sub>
                        </m:sSub>
                        <m:d>
                          <m:dPr>
                            <m:begChr m:val="{"/>
                            <m:endChr m:val="}"/>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𝑐𝑜𝑢𝑛𝑡</m:t>
                                </m:r>
                              </m:e>
                              <m:sub>
                                <m:r>
                                  <a:rPr lang="en-US" altLang="zh-CN" sz="1600" b="0" i="1" smtClean="0">
                                    <a:latin typeface="Cambria Math" panose="02040503050406030204" pitchFamily="18" charset="0"/>
                                    <a:ea typeface="Cambria Math" panose="02040503050406030204" pitchFamily="18" charset="0"/>
                                  </a:rPr>
                                  <m:t>𝑖</m:t>
                                </m:r>
                              </m:sub>
                            </m:sSub>
                            <m:r>
                              <a:rPr lang="en-US" altLang="zh-CN" sz="1600" b="0" i="1" smtClean="0">
                                <a:latin typeface="Cambria Math" panose="02040503050406030204" pitchFamily="18" charset="0"/>
                                <a:ea typeface="Cambria Math" panose="02040503050406030204" pitchFamily="18" charset="0"/>
                              </a:rPr>
                              <m:t>)</m:t>
                            </m:r>
                          </m:e>
                        </m:d>
                      </m:e>
                    </m:nary>
                  </m:oMath>
                </a14:m>
                <a:endParaRPr lang="en-US" sz="3200" dirty="0"/>
              </a:p>
              <a:p>
                <a:r>
                  <a:rPr lang="en-US" altLang="zh-CN" sz="2200" dirty="0"/>
                  <a:t>Where</a:t>
                </a:r>
                <a:r>
                  <a:rPr lang="zh-CN" altLang="en-US" sz="2200" dirty="0"/>
                  <a:t> </a:t>
                </a:r>
                <a:r>
                  <a:rPr lang="en-US" altLang="zh-CN" sz="2200" i="1" dirty="0" err="1"/>
                  <a:t>i</a:t>
                </a:r>
                <a:r>
                  <a:rPr lang="zh-CN" altLang="en-US" sz="2200" i="1" dirty="0"/>
                  <a:t> </a:t>
                </a:r>
                <a:r>
                  <a:rPr lang="en-US" altLang="zh-CN" sz="2200" dirty="0"/>
                  <a:t>is</a:t>
                </a:r>
                <a:r>
                  <a:rPr lang="zh-CN" altLang="en-US" sz="2200" dirty="0"/>
                  <a:t> </a:t>
                </a:r>
                <a:r>
                  <a:rPr lang="en-US" altLang="zh-CN" sz="2200" dirty="0"/>
                  <a:t>the</a:t>
                </a:r>
                <a:r>
                  <a:rPr lang="zh-CN" altLang="en-US" sz="2200" dirty="0"/>
                  <a:t> </a:t>
                </a:r>
                <a:r>
                  <a:rPr lang="en-US" altLang="zh-CN" sz="2200" i="1" dirty="0" err="1"/>
                  <a:t>i</a:t>
                </a:r>
                <a:r>
                  <a:rPr lang="en-US" altLang="zh-CN" sz="2200" dirty="0" err="1"/>
                  <a:t>th</a:t>
                </a:r>
                <a:r>
                  <a:rPr lang="zh-CN" altLang="en-US" sz="2200" dirty="0"/>
                  <a:t> </a:t>
                </a:r>
                <a:r>
                  <a:rPr lang="en-US" altLang="zh-CN" sz="2200" dirty="0"/>
                  <a:t>gene,</a:t>
                </a:r>
                <a:r>
                  <a:rPr lang="zh-CN" altLang="en-US" sz="2200" dirty="0"/>
                  <a:t> </a:t>
                </a:r>
                <a:r>
                  <a:rPr lang="en-US" altLang="zh-CN" sz="2200" i="1" dirty="0"/>
                  <a:t>C</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max</a:t>
                </a:r>
                <a:r>
                  <a:rPr lang="zh-CN" altLang="en-US" sz="2200" dirty="0"/>
                  <a:t> </a:t>
                </a:r>
                <a:r>
                  <a:rPr lang="en-US" altLang="zh-CN" sz="2200" dirty="0"/>
                  <a:t>correlation</a:t>
                </a:r>
                <a:r>
                  <a:rPr lang="zh-CN" altLang="en-US" sz="2200" dirty="0"/>
                  <a:t> </a:t>
                </a:r>
                <a:r>
                  <a:rPr lang="en-US" altLang="zh-CN" sz="2200" dirty="0"/>
                  <a:t>threshold,</a:t>
                </a:r>
                <a:r>
                  <a:rPr lang="zh-CN" altLang="en-US" sz="2200" dirty="0"/>
                  <a:t> </a:t>
                </a:r>
                <a14:m>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𝑐𝑜𝑢𝑛𝑡</m:t>
                        </m:r>
                      </m:e>
                      <m:sub>
                        <m:r>
                          <a:rPr lang="en-US" altLang="zh-CN" sz="2200" b="0" i="1" smtClean="0">
                            <a:latin typeface="Cambria Math" panose="02040503050406030204" pitchFamily="18" charset="0"/>
                          </a:rPr>
                          <m:t>𝑖</m:t>
                        </m:r>
                      </m:sub>
                    </m:sSub>
                  </m:oMath>
                </a14:m>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connected</a:t>
                </a:r>
                <a:r>
                  <a:rPr lang="zh-CN" altLang="en-US" sz="2200" dirty="0"/>
                  <a:t> </a:t>
                </a:r>
                <a:r>
                  <a:rPr lang="en-US" altLang="zh-CN" sz="2200" dirty="0"/>
                  <a:t>gene</a:t>
                </a:r>
                <a:r>
                  <a:rPr lang="zh-CN" altLang="en-US" sz="2200" dirty="0"/>
                  <a:t> </a:t>
                </a:r>
                <a:r>
                  <a:rPr lang="en-US" altLang="zh-CN" sz="2200" dirty="0"/>
                  <a:t>number</a:t>
                </a:r>
                <a:r>
                  <a:rPr lang="zh-CN" altLang="en-US" sz="2200" dirty="0"/>
                  <a:t> </a:t>
                </a:r>
                <a:r>
                  <a:rPr lang="en-US" altLang="zh-CN" sz="2200" dirty="0"/>
                  <a:t>under</a:t>
                </a:r>
                <a:r>
                  <a:rPr lang="zh-CN" altLang="en-US" sz="2200" dirty="0"/>
                  <a:t> </a:t>
                </a:r>
                <a:r>
                  <a:rPr lang="en-US" altLang="zh-CN" sz="2200" dirty="0"/>
                  <a:t>the</a:t>
                </a:r>
                <a:r>
                  <a:rPr lang="zh-CN" altLang="en-US" sz="2200" dirty="0"/>
                  <a:t> </a:t>
                </a:r>
                <a:r>
                  <a:rPr lang="en-US" altLang="zh-CN" sz="2200" dirty="0"/>
                  <a:t>threshold</a:t>
                </a:r>
                <a:r>
                  <a:rPr lang="zh-CN" altLang="en-US" sz="2200" dirty="0"/>
                  <a:t> </a:t>
                </a:r>
                <a:r>
                  <a:rPr lang="en-US" altLang="zh-CN" sz="2200" i="1" dirty="0"/>
                  <a:t>k</a:t>
                </a:r>
                <a:r>
                  <a:rPr lang="en-US" altLang="zh-CN" sz="2200" dirty="0"/>
                  <a:t>.</a:t>
                </a:r>
              </a:p>
              <a:p>
                <a:r>
                  <a:rPr lang="en-US" altLang="zh-CN" sz="2200" dirty="0"/>
                  <a:t>Gene which connects to most other genes with high correlation can be local center.</a:t>
                </a:r>
              </a:p>
              <a:p>
                <a:endParaRPr lang="en-US" sz="2200" dirty="0"/>
              </a:p>
            </p:txBody>
          </p:sp>
        </mc:Choice>
        <mc:Fallback>
          <p:sp>
            <p:nvSpPr>
              <p:cNvPr id="3" name="Content Placeholder 2">
                <a:extLst>
                  <a:ext uri="{FF2B5EF4-FFF2-40B4-BE49-F238E27FC236}">
                    <a16:creationId xmlns:a16="http://schemas.microsoft.com/office/drawing/2014/main" id="{7C5293B4-8C11-B742-AFA2-2F20524B490C}"/>
                  </a:ext>
                </a:extLst>
              </p:cNvPr>
              <p:cNvSpPr>
                <a:spLocks noGrp="1" noRot="1" noChangeAspect="1" noMove="1" noResize="1" noEditPoints="1" noAdjustHandles="1" noChangeArrowheads="1" noChangeShapeType="1" noTextEdit="1"/>
              </p:cNvSpPr>
              <p:nvPr>
                <p:ph idx="1"/>
              </p:nvPr>
            </p:nvSpPr>
            <p:spPr>
              <a:xfrm>
                <a:off x="265471" y="1506278"/>
                <a:ext cx="5040176" cy="2743069"/>
              </a:xfrm>
              <a:blipFill>
                <a:blip r:embed="rId4"/>
                <a:stretch>
                  <a:fillRect l="-1090"/>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7FB458A-E104-754F-A867-F40E866C46F8}"/>
              </a:ext>
            </a:extLst>
          </p:cNvPr>
          <p:cNvGraphicFramePr>
            <a:graphicFrameLocks noGrp="1"/>
          </p:cNvGraphicFramePr>
          <p:nvPr>
            <p:extLst>
              <p:ext uri="{D42A27DB-BD31-4B8C-83A1-F6EECF244321}">
                <p14:modId xmlns:p14="http://schemas.microsoft.com/office/powerpoint/2010/main" val="2131577073"/>
              </p:ext>
            </p:extLst>
          </p:nvPr>
        </p:nvGraphicFramePr>
        <p:xfrm>
          <a:off x="5450066" y="208350"/>
          <a:ext cx="6500475" cy="6452375"/>
        </p:xfrm>
        <a:graphic>
          <a:graphicData uri="http://schemas.openxmlformats.org/drawingml/2006/table">
            <a:tbl>
              <a:tblPr firstRow="1" firstCol="1">
                <a:tableStyleId>{775DCB02-9BB8-47FD-8907-85C794F793BA}</a:tableStyleId>
              </a:tblPr>
              <a:tblGrid>
                <a:gridCol w="672941">
                  <a:extLst>
                    <a:ext uri="{9D8B030D-6E8A-4147-A177-3AD203B41FA5}">
                      <a16:colId xmlns:a16="http://schemas.microsoft.com/office/drawing/2014/main" val="2831158059"/>
                    </a:ext>
                  </a:extLst>
                </a:gridCol>
                <a:gridCol w="266218">
                  <a:extLst>
                    <a:ext uri="{9D8B030D-6E8A-4147-A177-3AD203B41FA5}">
                      <a16:colId xmlns:a16="http://schemas.microsoft.com/office/drawing/2014/main" val="2625619074"/>
                    </a:ext>
                  </a:extLst>
                </a:gridCol>
                <a:gridCol w="312516">
                  <a:extLst>
                    <a:ext uri="{9D8B030D-6E8A-4147-A177-3AD203B41FA5}">
                      <a16:colId xmlns:a16="http://schemas.microsoft.com/office/drawing/2014/main" val="2666656460"/>
                    </a:ext>
                  </a:extLst>
                </a:gridCol>
                <a:gridCol w="473413">
                  <a:extLst>
                    <a:ext uri="{9D8B030D-6E8A-4147-A177-3AD203B41FA5}">
                      <a16:colId xmlns:a16="http://schemas.microsoft.com/office/drawing/2014/main" val="1197332786"/>
                    </a:ext>
                  </a:extLst>
                </a:gridCol>
                <a:gridCol w="431272">
                  <a:extLst>
                    <a:ext uri="{9D8B030D-6E8A-4147-A177-3AD203B41FA5}">
                      <a16:colId xmlns:a16="http://schemas.microsoft.com/office/drawing/2014/main" val="1358426729"/>
                    </a:ext>
                  </a:extLst>
                </a:gridCol>
                <a:gridCol w="431272">
                  <a:extLst>
                    <a:ext uri="{9D8B030D-6E8A-4147-A177-3AD203B41FA5}">
                      <a16:colId xmlns:a16="http://schemas.microsoft.com/office/drawing/2014/main" val="3653206364"/>
                    </a:ext>
                  </a:extLst>
                </a:gridCol>
                <a:gridCol w="431272">
                  <a:extLst>
                    <a:ext uri="{9D8B030D-6E8A-4147-A177-3AD203B41FA5}">
                      <a16:colId xmlns:a16="http://schemas.microsoft.com/office/drawing/2014/main" val="2490938241"/>
                    </a:ext>
                  </a:extLst>
                </a:gridCol>
                <a:gridCol w="431272">
                  <a:extLst>
                    <a:ext uri="{9D8B030D-6E8A-4147-A177-3AD203B41FA5}">
                      <a16:colId xmlns:a16="http://schemas.microsoft.com/office/drawing/2014/main" val="3485349600"/>
                    </a:ext>
                  </a:extLst>
                </a:gridCol>
                <a:gridCol w="431272">
                  <a:extLst>
                    <a:ext uri="{9D8B030D-6E8A-4147-A177-3AD203B41FA5}">
                      <a16:colId xmlns:a16="http://schemas.microsoft.com/office/drawing/2014/main" val="65208643"/>
                    </a:ext>
                  </a:extLst>
                </a:gridCol>
                <a:gridCol w="431272">
                  <a:extLst>
                    <a:ext uri="{9D8B030D-6E8A-4147-A177-3AD203B41FA5}">
                      <a16:colId xmlns:a16="http://schemas.microsoft.com/office/drawing/2014/main" val="1071932427"/>
                    </a:ext>
                  </a:extLst>
                </a:gridCol>
                <a:gridCol w="431272">
                  <a:extLst>
                    <a:ext uri="{9D8B030D-6E8A-4147-A177-3AD203B41FA5}">
                      <a16:colId xmlns:a16="http://schemas.microsoft.com/office/drawing/2014/main" val="4243632405"/>
                    </a:ext>
                  </a:extLst>
                </a:gridCol>
                <a:gridCol w="431272">
                  <a:extLst>
                    <a:ext uri="{9D8B030D-6E8A-4147-A177-3AD203B41FA5}">
                      <a16:colId xmlns:a16="http://schemas.microsoft.com/office/drawing/2014/main" val="2122066534"/>
                    </a:ext>
                  </a:extLst>
                </a:gridCol>
                <a:gridCol w="431272">
                  <a:extLst>
                    <a:ext uri="{9D8B030D-6E8A-4147-A177-3AD203B41FA5}">
                      <a16:colId xmlns:a16="http://schemas.microsoft.com/office/drawing/2014/main" val="354773024"/>
                    </a:ext>
                  </a:extLst>
                </a:gridCol>
                <a:gridCol w="332886">
                  <a:extLst>
                    <a:ext uri="{9D8B030D-6E8A-4147-A177-3AD203B41FA5}">
                      <a16:colId xmlns:a16="http://schemas.microsoft.com/office/drawing/2014/main" val="3933795610"/>
                    </a:ext>
                  </a:extLst>
                </a:gridCol>
                <a:gridCol w="561053">
                  <a:extLst>
                    <a:ext uri="{9D8B030D-6E8A-4147-A177-3AD203B41FA5}">
                      <a16:colId xmlns:a16="http://schemas.microsoft.com/office/drawing/2014/main" val="3443235892"/>
                    </a:ext>
                  </a:extLst>
                </a:gridCol>
              </a:tblGrid>
              <a:tr h="106130">
                <a:tc>
                  <a:txBody>
                    <a:bodyPr/>
                    <a:lstStyle/>
                    <a:p>
                      <a:pPr algn="ctr" fontAlgn="b"/>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0.05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0.1</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0.15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0.2</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0.25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0.3</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0.35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0.6</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0.65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centrality</a:t>
                      </a:r>
                      <a:endParaRPr lang="en-HK" sz="1000" b="0" i="0" u="none" strike="noStrike" dirty="0">
                        <a:solidFill>
                          <a:schemeClr val="tx1"/>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22521529"/>
                  </a:ext>
                </a:extLst>
              </a:tr>
              <a:tr h="106130">
                <a:tc>
                  <a:txBody>
                    <a:bodyPr/>
                    <a:lstStyle/>
                    <a:p>
                      <a:pPr algn="ctr" fontAlgn="b"/>
                      <a:r>
                        <a:rPr lang="en-HK" sz="1000" u="none" strike="noStrike">
                          <a:effectLst/>
                        </a:rPr>
                        <a:t>CLDN6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23.12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8246551"/>
                  </a:ext>
                </a:extLst>
              </a:tr>
              <a:tr h="106130">
                <a:tc>
                  <a:txBody>
                    <a:bodyPr/>
                    <a:lstStyle/>
                    <a:p>
                      <a:pPr algn="ctr" fontAlgn="b"/>
                      <a:r>
                        <a:rPr lang="en-HK" sz="1000" u="none" strike="noStrike">
                          <a:effectLst/>
                        </a:rPr>
                        <a:t>CLDN7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22.99</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95257525"/>
                  </a:ext>
                </a:extLst>
              </a:tr>
              <a:tr h="106130">
                <a:tc>
                  <a:txBody>
                    <a:bodyPr/>
                    <a:lstStyle/>
                    <a:p>
                      <a:pPr algn="ctr" fontAlgn="b"/>
                      <a:r>
                        <a:rPr lang="en-HK" sz="1000" u="none" strike="noStrike">
                          <a:effectLst/>
                        </a:rPr>
                        <a:t>KRT18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22.85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55172691"/>
                  </a:ext>
                </a:extLst>
              </a:tr>
              <a:tr h="106130">
                <a:tc>
                  <a:txBody>
                    <a:bodyPr/>
                    <a:lstStyle/>
                    <a:p>
                      <a:pPr algn="ctr" fontAlgn="b"/>
                      <a:r>
                        <a:rPr lang="en-HK" sz="1000" u="none" strike="noStrike">
                          <a:effectLst/>
                        </a:rPr>
                        <a:t>CLDN4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22.77</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18068143"/>
                  </a:ext>
                </a:extLst>
              </a:tr>
              <a:tr h="106130">
                <a:tc>
                  <a:txBody>
                    <a:bodyPr/>
                    <a:lstStyle/>
                    <a:p>
                      <a:pPr algn="ctr" fontAlgn="b"/>
                      <a:r>
                        <a:rPr lang="en-HK" sz="1000" u="none" strike="noStrike">
                          <a:effectLst/>
                        </a:rPr>
                        <a:t>ANXA3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0783219"/>
                  </a:ext>
                </a:extLst>
              </a:tr>
              <a:tr h="106130">
                <a:tc>
                  <a:txBody>
                    <a:bodyPr/>
                    <a:lstStyle/>
                    <a:p>
                      <a:pPr algn="ctr" fontAlgn="b"/>
                      <a:r>
                        <a:rPr lang="en-HK" sz="1000" u="none" strike="noStrike">
                          <a:effectLst/>
                        </a:rPr>
                        <a:t>EPCAM</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22.66</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7816598"/>
                  </a:ext>
                </a:extLst>
              </a:tr>
              <a:tr h="106130">
                <a:tc>
                  <a:txBody>
                    <a:bodyPr/>
                    <a:lstStyle/>
                    <a:p>
                      <a:pPr algn="ctr" fontAlgn="b"/>
                      <a:r>
                        <a:rPr lang="en-HK" sz="1000" u="none" strike="noStrike">
                          <a:effectLst/>
                        </a:rPr>
                        <a:t>ARHGAP29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02137676"/>
                  </a:ext>
                </a:extLst>
              </a:tr>
              <a:tr h="106130">
                <a:tc>
                  <a:txBody>
                    <a:bodyPr/>
                    <a:lstStyle/>
                    <a:p>
                      <a:pPr algn="ctr" fontAlgn="b"/>
                      <a:r>
                        <a:rPr lang="en-HK" sz="1000" u="none" strike="noStrike">
                          <a:effectLst/>
                        </a:rPr>
                        <a:t>KRT19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3592627"/>
                  </a:ext>
                </a:extLst>
              </a:tr>
              <a:tr h="106130">
                <a:tc>
                  <a:txBody>
                    <a:bodyPr/>
                    <a:lstStyle/>
                    <a:p>
                      <a:pPr algn="ctr" fontAlgn="b"/>
                      <a:r>
                        <a:rPr lang="en-HK" sz="1000" u="none" strike="noStrike">
                          <a:effectLst/>
                        </a:rPr>
                        <a:t>KRT8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32285876"/>
                  </a:ext>
                </a:extLst>
              </a:tr>
              <a:tr h="106130">
                <a:tc>
                  <a:txBody>
                    <a:bodyPr/>
                    <a:lstStyle/>
                    <a:p>
                      <a:pPr algn="ctr" fontAlgn="b"/>
                      <a:r>
                        <a:rPr lang="en-HK" sz="1000" u="none" strike="noStrike">
                          <a:effectLst/>
                        </a:rPr>
                        <a:t>TACSTD2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22.30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02996418"/>
                  </a:ext>
                </a:extLst>
              </a:tr>
              <a:tr h="106130">
                <a:tc>
                  <a:txBody>
                    <a:bodyPr/>
                    <a:lstStyle/>
                    <a:p>
                      <a:pPr algn="ctr" fontAlgn="b"/>
                      <a:r>
                        <a:rPr lang="en-HK" sz="1000" u="none" strike="noStrike">
                          <a:effectLst/>
                        </a:rPr>
                        <a:t>SPINT2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22.21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13732949"/>
                  </a:ext>
                </a:extLst>
              </a:tr>
              <a:tr h="106130">
                <a:tc>
                  <a:txBody>
                    <a:bodyPr/>
                    <a:lstStyle/>
                    <a:p>
                      <a:pPr algn="ctr" fontAlgn="b"/>
                      <a:r>
                        <a:rPr lang="en-HK" sz="1000" u="none" strike="noStrike">
                          <a:effectLst/>
                        </a:rPr>
                        <a:t>WNT6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22.05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60067"/>
                  </a:ext>
                </a:extLst>
              </a:tr>
              <a:tr h="106130">
                <a:tc>
                  <a:txBody>
                    <a:bodyPr/>
                    <a:lstStyle/>
                    <a:p>
                      <a:pPr algn="ctr" fontAlgn="b"/>
                      <a:r>
                        <a:rPr lang="en-HK" sz="1000" u="none" strike="noStrike">
                          <a:effectLst/>
                        </a:rPr>
                        <a:t>ACSM3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7661925"/>
                  </a:ext>
                </a:extLst>
              </a:tr>
              <a:tr h="106130">
                <a:tc>
                  <a:txBody>
                    <a:bodyPr/>
                    <a:lstStyle/>
                    <a:p>
                      <a:pPr algn="ctr" fontAlgn="b"/>
                      <a:r>
                        <a:rPr lang="en-HK" sz="1000" u="none" strike="noStrike">
                          <a:effectLst/>
                        </a:rPr>
                        <a:t>CDH6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0</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6392128"/>
                  </a:ext>
                </a:extLst>
              </a:tr>
              <a:tr h="106130">
                <a:tc>
                  <a:txBody>
                    <a:bodyPr/>
                    <a:lstStyle/>
                    <a:p>
                      <a:pPr algn="ctr" fontAlgn="b"/>
                      <a:r>
                        <a:rPr lang="en-HK" sz="1000" u="none" strike="noStrike">
                          <a:effectLst/>
                        </a:rPr>
                        <a:t>ANXA2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45409561"/>
                  </a:ext>
                </a:extLst>
              </a:tr>
              <a:tr h="106130">
                <a:tc>
                  <a:txBody>
                    <a:bodyPr/>
                    <a:lstStyle/>
                    <a:p>
                      <a:pPr algn="ctr" fontAlgn="b"/>
                      <a:r>
                        <a:rPr lang="en-HK" sz="1000" u="none" strike="noStrike">
                          <a:effectLst/>
                        </a:rPr>
                        <a:t>CDH1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33293791"/>
                  </a:ext>
                </a:extLst>
              </a:tr>
              <a:tr h="106130">
                <a:tc>
                  <a:txBody>
                    <a:bodyPr/>
                    <a:lstStyle/>
                    <a:p>
                      <a:pPr algn="ctr" fontAlgn="b"/>
                      <a:r>
                        <a:rPr lang="en-HK" sz="1000" u="none" strike="noStrike">
                          <a:effectLst/>
                        </a:rPr>
                        <a:t>PLP1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60606780"/>
                  </a:ext>
                </a:extLst>
              </a:tr>
              <a:tr h="106130">
                <a:tc>
                  <a:txBody>
                    <a:bodyPr/>
                    <a:lstStyle/>
                    <a:p>
                      <a:pPr algn="ctr" fontAlgn="b"/>
                      <a:r>
                        <a:rPr lang="en-HK" sz="1000" u="none" strike="noStrike">
                          <a:effectLst/>
                        </a:rPr>
                        <a:t>EFNA1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359436"/>
                  </a:ext>
                </a:extLst>
              </a:tr>
              <a:tr h="106130">
                <a:tc>
                  <a:txBody>
                    <a:bodyPr/>
                    <a:lstStyle/>
                    <a:p>
                      <a:pPr algn="ctr" fontAlgn="b"/>
                      <a:r>
                        <a:rPr lang="en-HK" sz="1000" u="none" strike="noStrike">
                          <a:effectLst/>
                        </a:rPr>
                        <a:t>SEMA3D</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19262579"/>
                  </a:ext>
                </a:extLst>
              </a:tr>
              <a:tr h="106130">
                <a:tc>
                  <a:txBody>
                    <a:bodyPr/>
                    <a:lstStyle/>
                    <a:p>
                      <a:pPr algn="ctr" fontAlgn="b"/>
                      <a:r>
                        <a:rPr lang="en-HK" sz="1000" u="none" strike="noStrike">
                          <a:effectLst/>
                        </a:rPr>
                        <a:t>VAMP8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95614763"/>
                  </a:ext>
                </a:extLst>
              </a:tr>
              <a:tr h="106130">
                <a:tc>
                  <a:txBody>
                    <a:bodyPr/>
                    <a:lstStyle/>
                    <a:p>
                      <a:pPr algn="ctr" fontAlgn="b"/>
                      <a:r>
                        <a:rPr lang="en-HK" sz="1000" u="none" strike="noStrike">
                          <a:effectLst/>
                        </a:rPr>
                        <a:t>CD24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33</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21.30</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7024296"/>
                  </a:ext>
                </a:extLst>
              </a:tr>
              <a:tr h="106130">
                <a:tc>
                  <a:txBody>
                    <a:bodyPr/>
                    <a:lstStyle/>
                    <a:p>
                      <a:pPr algn="ctr" fontAlgn="b"/>
                      <a:r>
                        <a:rPr lang="en-HK" sz="1000" u="none" strike="noStrike">
                          <a:effectLst/>
                        </a:rPr>
                        <a:t>DMKN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21.23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25636345"/>
                  </a:ext>
                </a:extLst>
              </a:tr>
              <a:tr h="106130">
                <a:tc>
                  <a:txBody>
                    <a:bodyPr/>
                    <a:lstStyle/>
                    <a:p>
                      <a:pPr algn="ctr" fontAlgn="b"/>
                      <a:r>
                        <a:rPr lang="en-HK" sz="1000" u="none" strike="noStrike">
                          <a:effectLst/>
                        </a:rPr>
                        <a:t>CYP26A1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72944346"/>
                  </a:ext>
                </a:extLst>
              </a:tr>
              <a:tr h="106130">
                <a:tc>
                  <a:txBody>
                    <a:bodyPr/>
                    <a:lstStyle/>
                    <a:p>
                      <a:pPr algn="ctr" fontAlgn="b"/>
                      <a:r>
                        <a:rPr lang="en-HK" sz="1000" u="none" strike="noStrike">
                          <a:effectLst/>
                        </a:rPr>
                        <a:t>MYL12B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146967980"/>
                  </a:ext>
                </a:extLst>
              </a:tr>
              <a:tr h="106130">
                <a:tc>
                  <a:txBody>
                    <a:bodyPr/>
                    <a:lstStyle/>
                    <a:p>
                      <a:pPr algn="ctr" fontAlgn="b"/>
                      <a:r>
                        <a:rPr lang="en-HK" sz="1000" u="none" strike="noStrike">
                          <a:effectLst/>
                        </a:rPr>
                        <a:t>PDLIM1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08614585"/>
                  </a:ext>
                </a:extLst>
              </a:tr>
              <a:tr h="106130">
                <a:tc>
                  <a:txBody>
                    <a:bodyPr/>
                    <a:lstStyle/>
                    <a:p>
                      <a:pPr algn="ctr" fontAlgn="b"/>
                      <a:r>
                        <a:rPr lang="en-HK" sz="1000" u="none" strike="noStrike">
                          <a:effectLst/>
                        </a:rPr>
                        <a:t>TSTD1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20.93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5075234"/>
                  </a:ext>
                </a:extLst>
              </a:tr>
              <a:tr h="106130">
                <a:tc>
                  <a:txBody>
                    <a:bodyPr/>
                    <a:lstStyle/>
                    <a:p>
                      <a:pPr algn="ctr" fontAlgn="b"/>
                      <a:r>
                        <a:rPr lang="en-HK" sz="1000" u="none" strike="noStrike">
                          <a:effectLst/>
                        </a:rPr>
                        <a:t>LY6E</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20.87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63012725"/>
                  </a:ext>
                </a:extLst>
              </a:tr>
              <a:tr h="106130">
                <a:tc>
                  <a:txBody>
                    <a:bodyPr/>
                    <a:lstStyle/>
                    <a:p>
                      <a:pPr algn="ctr" fontAlgn="b"/>
                      <a:r>
                        <a:rPr lang="en-HK" sz="1000" u="none" strike="noStrike">
                          <a:effectLst/>
                        </a:rPr>
                        <a:t>TINAGL1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20.73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17586614"/>
                  </a:ext>
                </a:extLst>
              </a:tr>
              <a:tr h="106130">
                <a:tc>
                  <a:txBody>
                    <a:bodyPr/>
                    <a:lstStyle/>
                    <a:p>
                      <a:pPr algn="ctr" fontAlgn="b"/>
                      <a:r>
                        <a:rPr lang="en-HK" sz="1000" u="none" strike="noStrike">
                          <a:effectLst/>
                        </a:rPr>
                        <a:t>PERP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20.64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56451831"/>
                  </a:ext>
                </a:extLst>
              </a:tr>
              <a:tr h="106130">
                <a:tc>
                  <a:txBody>
                    <a:bodyPr/>
                    <a:lstStyle/>
                    <a:p>
                      <a:pPr algn="ctr" fontAlgn="b"/>
                      <a:r>
                        <a:rPr lang="en-HK" sz="1000" u="none" strike="noStrike">
                          <a:effectLst/>
                        </a:rPr>
                        <a:t>RPS2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77817747"/>
                  </a:ext>
                </a:extLst>
              </a:tr>
              <a:tr h="106130">
                <a:tc>
                  <a:txBody>
                    <a:bodyPr/>
                    <a:lstStyle/>
                    <a:p>
                      <a:pPr algn="ctr" fontAlgn="b"/>
                      <a:r>
                        <a:rPr lang="en-HK" sz="1000" u="none" strike="noStrike">
                          <a:effectLst/>
                        </a:rPr>
                        <a:t>TDRP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23624331"/>
                  </a:ext>
                </a:extLst>
              </a:tr>
              <a:tr h="106130">
                <a:tc>
                  <a:txBody>
                    <a:bodyPr/>
                    <a:lstStyle/>
                    <a:p>
                      <a:pPr algn="ctr" fontAlgn="b"/>
                      <a:r>
                        <a:rPr lang="en-HK" sz="1000" u="none" strike="noStrike">
                          <a:effectLst/>
                        </a:rPr>
                        <a:t>SLC2A3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20.46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15452631"/>
                  </a:ext>
                </a:extLst>
              </a:tr>
              <a:tr h="106130">
                <a:tc>
                  <a:txBody>
                    <a:bodyPr/>
                    <a:lstStyle/>
                    <a:p>
                      <a:pPr algn="ctr" fontAlgn="b"/>
                      <a:r>
                        <a:rPr lang="en-HK" sz="1000" u="none" strike="noStrike">
                          <a:effectLst/>
                        </a:rPr>
                        <a:t>RPS3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76574619"/>
                  </a:ext>
                </a:extLst>
              </a:tr>
              <a:tr h="106130">
                <a:tc>
                  <a:txBody>
                    <a:bodyPr/>
                    <a:lstStyle/>
                    <a:p>
                      <a:pPr algn="ctr" fontAlgn="b"/>
                      <a:r>
                        <a:rPr lang="en-HK" sz="1000" u="none" strike="noStrike">
                          <a:effectLst/>
                        </a:rPr>
                        <a:t>EDNRB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20.32</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0604021"/>
                  </a:ext>
                </a:extLst>
              </a:tr>
              <a:tr h="106130">
                <a:tc>
                  <a:txBody>
                    <a:bodyPr/>
                    <a:lstStyle/>
                    <a:p>
                      <a:pPr algn="ctr" fontAlgn="b"/>
                      <a:r>
                        <a:rPr lang="en-HK" sz="1000" u="none" strike="noStrike">
                          <a:effectLst/>
                        </a:rPr>
                        <a:t>ATP1B3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20.28</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810543"/>
                  </a:ext>
                </a:extLst>
              </a:tr>
              <a:tr h="106130">
                <a:tc>
                  <a:txBody>
                    <a:bodyPr/>
                    <a:lstStyle/>
                    <a:p>
                      <a:pPr algn="ctr" fontAlgn="b"/>
                      <a:r>
                        <a:rPr lang="en-HK" sz="1000" u="none" strike="noStrike">
                          <a:effectLst/>
                        </a:rPr>
                        <a:t>SEMA3A</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20.10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55363945"/>
                  </a:ext>
                </a:extLst>
              </a:tr>
              <a:tr h="106130">
                <a:tc>
                  <a:txBody>
                    <a:bodyPr/>
                    <a:lstStyle/>
                    <a:p>
                      <a:pPr algn="ctr" fontAlgn="b"/>
                      <a:r>
                        <a:rPr lang="en-HK" sz="1000" u="none" strike="noStrike">
                          <a:effectLst/>
                        </a:rPr>
                        <a:t>SPP1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20.05</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723698064"/>
                  </a:ext>
                </a:extLst>
              </a:tr>
              <a:tr h="106130">
                <a:tc>
                  <a:txBody>
                    <a:bodyPr/>
                    <a:lstStyle/>
                    <a:p>
                      <a:pPr algn="ctr" fontAlgn="b"/>
                      <a:r>
                        <a:rPr lang="en-HK" sz="1000" u="none" strike="noStrike">
                          <a:effectLst/>
                        </a:rPr>
                        <a:t>KRT7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19.96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6054039"/>
                  </a:ext>
                </a:extLst>
              </a:tr>
              <a:tr h="106130">
                <a:tc>
                  <a:txBody>
                    <a:bodyPr/>
                    <a:lstStyle/>
                    <a:p>
                      <a:pPr algn="ctr" fontAlgn="b"/>
                      <a:r>
                        <a:rPr lang="en-HK" sz="1000" u="none" strike="noStrike">
                          <a:effectLst/>
                        </a:rPr>
                        <a:t>TPM1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19.91</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50268959"/>
                  </a:ext>
                </a:extLst>
              </a:tr>
              <a:tr h="106130">
                <a:tc>
                  <a:txBody>
                    <a:bodyPr/>
                    <a:lstStyle/>
                    <a:p>
                      <a:pPr algn="ctr" fontAlgn="b"/>
                      <a:r>
                        <a:rPr lang="en-HK" sz="1000" u="none" strike="noStrike">
                          <a:effectLst/>
                        </a:rPr>
                        <a:t>PTN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19.77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0338363"/>
                  </a:ext>
                </a:extLst>
              </a:tr>
            </a:tbl>
          </a:graphicData>
        </a:graphic>
      </p:graphicFrame>
      <p:sp>
        <p:nvSpPr>
          <p:cNvPr id="6" name="TextBox 5">
            <a:extLst>
              <a:ext uri="{FF2B5EF4-FFF2-40B4-BE49-F238E27FC236}">
                <a16:creationId xmlns:a16="http://schemas.microsoft.com/office/drawing/2014/main" id="{A15C8B84-BA9C-1C48-BF96-D100FDF4BF9B}"/>
              </a:ext>
            </a:extLst>
          </p:cNvPr>
          <p:cNvSpPr txBox="1"/>
          <p:nvPr/>
        </p:nvSpPr>
        <p:spPr>
          <a:xfrm>
            <a:off x="1945758" y="5344841"/>
            <a:ext cx="1000787" cy="369332"/>
          </a:xfrm>
          <a:prstGeom prst="rect">
            <a:avLst/>
          </a:prstGeom>
          <a:noFill/>
        </p:spPr>
        <p:txBody>
          <a:bodyPr wrap="none" rtlCol="0">
            <a:spAutoFit/>
          </a:bodyPr>
          <a:lstStyle/>
          <a:p>
            <a:r>
              <a:rPr lang="en-HK" dirty="0"/>
              <a:t>The</a:t>
            </a:r>
            <a:r>
              <a:rPr lang="zh-CN" altLang="en-US" dirty="0"/>
              <a:t> </a:t>
            </a:r>
            <a:r>
              <a:rPr lang="en-HK" dirty="0"/>
              <a:t>area</a:t>
            </a:r>
            <a:endParaRPr lang="en-US" dirty="0"/>
          </a:p>
        </p:txBody>
      </p:sp>
    </p:spTree>
    <p:extLst>
      <p:ext uri="{BB962C8B-B14F-4D97-AF65-F5344CB8AC3E}">
        <p14:creationId xmlns:p14="http://schemas.microsoft.com/office/powerpoint/2010/main" val="73732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165BFA2D-992B-584C-9E0F-AF89EB8AE231}"/>
              </a:ext>
            </a:extLst>
          </p:cNvPr>
          <p:cNvSpPr/>
          <p:nvPr/>
        </p:nvSpPr>
        <p:spPr>
          <a:xfrm>
            <a:off x="3590723" y="2046090"/>
            <a:ext cx="1623110" cy="378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A23B49-7D7A-4B4C-8594-D8817EB11BAF}"/>
              </a:ext>
            </a:extLst>
          </p:cNvPr>
          <p:cNvSpPr>
            <a:spLocks noGrp="1"/>
          </p:cNvSpPr>
          <p:nvPr>
            <p:ph type="title"/>
          </p:nvPr>
        </p:nvSpPr>
        <p:spPr/>
        <p:txBody>
          <a:bodyPr/>
          <a:lstStyle/>
          <a:p>
            <a:r>
              <a:rPr lang="en-US" dirty="0"/>
              <a:t>Nearest neighbors searching</a:t>
            </a:r>
          </a:p>
        </p:txBody>
      </p:sp>
      <p:sp>
        <p:nvSpPr>
          <p:cNvPr id="3" name="内容占位符 2">
            <a:extLst>
              <a:ext uri="{FF2B5EF4-FFF2-40B4-BE49-F238E27FC236}">
                <a16:creationId xmlns:a16="http://schemas.microsoft.com/office/drawing/2014/main" id="{541199A9-37B5-4750-865E-FF5F3A40286D}"/>
              </a:ext>
            </a:extLst>
          </p:cNvPr>
          <p:cNvSpPr>
            <a:spLocks noGrp="1"/>
          </p:cNvSpPr>
          <p:nvPr>
            <p:ph idx="1"/>
          </p:nvPr>
        </p:nvSpPr>
        <p:spPr>
          <a:xfrm>
            <a:off x="6286754" y="1825625"/>
            <a:ext cx="5366530" cy="4351338"/>
          </a:xfrm>
        </p:spPr>
        <p:txBody>
          <a:bodyPr/>
          <a:lstStyle/>
          <a:p>
            <a:r>
              <a:rPr lang="en-US" dirty="0"/>
              <a:t>Step</a:t>
            </a:r>
            <a:r>
              <a:rPr lang="en-US" altLang="zh-CN" dirty="0"/>
              <a:t>1:</a:t>
            </a:r>
            <a:r>
              <a:rPr lang="zh-CN" altLang="en-US" dirty="0"/>
              <a:t> </a:t>
            </a:r>
            <a:r>
              <a:rPr lang="en-US" altLang="zh-CN" dirty="0"/>
              <a:t>define</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HK" altLang="zh-CN" dirty="0"/>
              <a:t>initialize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p>
          <a:p>
            <a:r>
              <a:rPr lang="en-US" altLang="zh-CN" dirty="0"/>
              <a:t>Step2:</a:t>
            </a:r>
            <a:r>
              <a:rPr lang="zh-CN" altLang="en-US" dirty="0"/>
              <a:t> </a:t>
            </a:r>
            <a:r>
              <a:rPr lang="en-HK" altLang="zh-CN" dirty="0"/>
              <a:t>Iteratively find the nearest </a:t>
            </a:r>
            <a:r>
              <a:rPr lang="en-US" altLang="zh-CN" dirty="0"/>
              <a:t>neighbor</a:t>
            </a:r>
            <a:r>
              <a:rPr lang="zh-CN" altLang="en-US" dirty="0"/>
              <a:t> </a:t>
            </a:r>
            <a:r>
              <a:rPr lang="en-US" altLang="zh-CN" dirty="0"/>
              <a:t>of</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Step3:</a:t>
            </a:r>
            <a:r>
              <a:rPr lang="zh-CN" altLang="en-US" dirty="0"/>
              <a:t> </a:t>
            </a:r>
            <a:r>
              <a:rPr lang="en-US" altLang="zh-CN" dirty="0"/>
              <a:t>update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Step4:</a:t>
            </a:r>
            <a:r>
              <a:rPr lang="zh-CN" altLang="en-US" dirty="0"/>
              <a:t> </a:t>
            </a:r>
            <a:r>
              <a:rPr lang="en-US" altLang="zh-CN" dirty="0"/>
              <a:t>until</a:t>
            </a:r>
            <a:r>
              <a:rPr lang="zh-CN" altLang="en-US" dirty="0"/>
              <a:t> </a:t>
            </a:r>
            <a:r>
              <a:rPr lang="en-US" altLang="zh-CN" dirty="0"/>
              <a:t>the</a:t>
            </a:r>
            <a:r>
              <a:rPr lang="zh-CN" altLang="en-US" dirty="0"/>
              <a:t> </a:t>
            </a:r>
            <a:r>
              <a:rPr lang="en-US" altLang="zh-CN" dirty="0"/>
              <a:t>new</a:t>
            </a:r>
            <a:r>
              <a:rPr lang="zh-CN" altLang="en-US" dirty="0"/>
              <a:t> </a:t>
            </a:r>
            <a:r>
              <a:rPr lang="en-HK" altLang="zh-CN" dirty="0"/>
              <a:t>nearest </a:t>
            </a:r>
            <a:r>
              <a:rPr lang="en-US" altLang="zh-CN" dirty="0"/>
              <a:t>neighbor</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half</a:t>
            </a:r>
            <a:r>
              <a:rPr lang="zh-CN" altLang="en-US" dirty="0"/>
              <a:t> </a:t>
            </a:r>
            <a:r>
              <a:rPr lang="en-US" altLang="zh-CN" dirty="0"/>
              <a:t>of</a:t>
            </a:r>
            <a:r>
              <a:rPr lang="zh-CN" altLang="en-US" dirty="0"/>
              <a:t> </a:t>
            </a:r>
            <a:r>
              <a:rPr lang="en-US" altLang="zh-CN" dirty="0"/>
              <a:t>the</a:t>
            </a:r>
            <a:r>
              <a:rPr lang="zh-CN" altLang="en-US" dirty="0"/>
              <a:t> </a:t>
            </a:r>
            <a:r>
              <a:rPr lang="en-US" altLang="zh-CN" dirty="0"/>
              <a:t>genes (or center)</a:t>
            </a:r>
            <a:r>
              <a:rPr lang="zh-CN" altLang="en-US" dirty="0"/>
              <a:t> </a:t>
            </a:r>
            <a:r>
              <a:rPr lang="en-US" altLang="zh-CN" dirty="0"/>
              <a:t>in</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under</a:t>
            </a:r>
            <a:r>
              <a:rPr lang="zh-CN" altLang="en-US" dirty="0"/>
              <a:t> </a:t>
            </a:r>
            <a:r>
              <a:rPr lang="en-US" altLang="zh-CN" dirty="0"/>
              <a:t>a</a:t>
            </a:r>
            <a:r>
              <a:rPr lang="zh-CN" altLang="en-US" dirty="0"/>
              <a:t> </a:t>
            </a:r>
            <a:r>
              <a:rPr lang="en-US" altLang="zh-CN" dirty="0"/>
              <a:t>certain</a:t>
            </a:r>
            <a:r>
              <a:rPr lang="zh-CN" altLang="en-US" dirty="0"/>
              <a:t> </a:t>
            </a:r>
            <a:r>
              <a:rPr lang="en-US" altLang="zh-CN" dirty="0"/>
              <a:t>threshold</a:t>
            </a:r>
            <a:endParaRPr lang="en-US" dirty="0"/>
          </a:p>
        </p:txBody>
      </p:sp>
      <p:sp>
        <p:nvSpPr>
          <p:cNvPr id="4" name="TextBox 3">
            <a:extLst>
              <a:ext uri="{FF2B5EF4-FFF2-40B4-BE49-F238E27FC236}">
                <a16:creationId xmlns:a16="http://schemas.microsoft.com/office/drawing/2014/main" id="{D1F3BC12-74A8-454F-99F3-FF472A33BE7A}"/>
              </a:ext>
            </a:extLst>
          </p:cNvPr>
          <p:cNvSpPr txBox="1"/>
          <p:nvPr/>
        </p:nvSpPr>
        <p:spPr>
          <a:xfrm>
            <a:off x="1326494" y="6220640"/>
            <a:ext cx="3109056" cy="369332"/>
          </a:xfrm>
          <a:prstGeom prst="rect">
            <a:avLst/>
          </a:prstGeom>
          <a:noFill/>
        </p:spPr>
        <p:txBody>
          <a:bodyPr wrap="none" rtlCol="0">
            <a:spAutoFit/>
          </a:bodyPr>
          <a:lstStyle/>
          <a:p>
            <a:r>
              <a:rPr lang="en-US" altLang="zh-CN" dirty="0"/>
              <a:t>Gene-gene</a:t>
            </a:r>
            <a:r>
              <a:rPr lang="zh-CN" altLang="en-US" dirty="0"/>
              <a:t> </a:t>
            </a:r>
            <a:r>
              <a:rPr lang="en-US" altLang="zh-CN" dirty="0"/>
              <a:t>correlation</a:t>
            </a:r>
            <a:r>
              <a:rPr lang="zh-CN" altLang="en-US" dirty="0"/>
              <a:t> </a:t>
            </a:r>
            <a:r>
              <a:rPr lang="en-US" altLang="zh-CN" dirty="0"/>
              <a:t>network</a:t>
            </a:r>
            <a:endParaRPr lang="en-US" dirty="0"/>
          </a:p>
        </p:txBody>
      </p:sp>
      <p:sp>
        <p:nvSpPr>
          <p:cNvPr id="9" name="Rectangle 8">
            <a:extLst>
              <a:ext uri="{FF2B5EF4-FFF2-40B4-BE49-F238E27FC236}">
                <a16:creationId xmlns:a16="http://schemas.microsoft.com/office/drawing/2014/main" id="{BBD21EEB-CBC9-0649-A1C9-61F229016FFB}"/>
              </a:ext>
            </a:extLst>
          </p:cNvPr>
          <p:cNvSpPr/>
          <p:nvPr/>
        </p:nvSpPr>
        <p:spPr>
          <a:xfrm>
            <a:off x="541131" y="1925569"/>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18F372-D141-D64E-B9EF-983D8B165163}"/>
              </a:ext>
            </a:extLst>
          </p:cNvPr>
          <p:cNvSpPr/>
          <p:nvPr/>
        </p:nvSpPr>
        <p:spPr>
          <a:xfrm>
            <a:off x="886473" y="22867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32CF44-AEB5-AF4A-A410-5E7612C0469B}"/>
              </a:ext>
            </a:extLst>
          </p:cNvPr>
          <p:cNvSpPr txBox="1"/>
          <p:nvPr/>
        </p:nvSpPr>
        <p:spPr>
          <a:xfrm>
            <a:off x="1024259" y="2177411"/>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sp>
        <p:nvSpPr>
          <p:cNvPr id="45" name="Oval 44">
            <a:extLst>
              <a:ext uri="{FF2B5EF4-FFF2-40B4-BE49-F238E27FC236}">
                <a16:creationId xmlns:a16="http://schemas.microsoft.com/office/drawing/2014/main" id="{5E64629C-ADAB-1442-98EF-7855013F3259}"/>
              </a:ext>
            </a:extLst>
          </p:cNvPr>
          <p:cNvSpPr/>
          <p:nvPr/>
        </p:nvSpPr>
        <p:spPr>
          <a:xfrm>
            <a:off x="1672570" y="5267865"/>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D9B065-75E0-5643-A224-BDF419F25E3E}"/>
              </a:ext>
            </a:extLst>
          </p:cNvPr>
          <p:cNvSpPr/>
          <p:nvPr/>
        </p:nvSpPr>
        <p:spPr>
          <a:xfrm>
            <a:off x="4535030" y="5405651"/>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D04017-8B03-CE4B-BB7B-356707CA550B}"/>
              </a:ext>
            </a:extLst>
          </p:cNvPr>
          <p:cNvSpPr/>
          <p:nvPr/>
        </p:nvSpPr>
        <p:spPr>
          <a:xfrm>
            <a:off x="4481563" y="331470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A520CF-E13B-9F4B-9213-84C7C08D5661}"/>
              </a:ext>
            </a:extLst>
          </p:cNvPr>
          <p:cNvSpPr/>
          <p:nvPr/>
        </p:nvSpPr>
        <p:spPr>
          <a:xfrm>
            <a:off x="2824062" y="214884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69D9BDF-0E7B-6D4A-A1BB-2003491619DF}"/>
              </a:ext>
            </a:extLst>
          </p:cNvPr>
          <p:cNvSpPr txBox="1"/>
          <p:nvPr/>
        </p:nvSpPr>
        <p:spPr>
          <a:xfrm>
            <a:off x="2204286" y="4876044"/>
            <a:ext cx="1313821"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a:t>
            </a:r>
            <a:endParaRPr lang="en-US" sz="1400" dirty="0"/>
          </a:p>
        </p:txBody>
      </p:sp>
      <p:sp>
        <p:nvSpPr>
          <p:cNvPr id="8" name="TextBox 7">
            <a:extLst>
              <a:ext uri="{FF2B5EF4-FFF2-40B4-BE49-F238E27FC236}">
                <a16:creationId xmlns:a16="http://schemas.microsoft.com/office/drawing/2014/main" id="{021DDC48-C68C-2B48-AE64-F5EDCF102C11}"/>
              </a:ext>
            </a:extLst>
          </p:cNvPr>
          <p:cNvSpPr txBox="1"/>
          <p:nvPr/>
        </p:nvSpPr>
        <p:spPr>
          <a:xfrm>
            <a:off x="4010618" y="207131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sp>
        <p:nvSpPr>
          <p:cNvPr id="90" name="Oval 89">
            <a:extLst>
              <a:ext uri="{FF2B5EF4-FFF2-40B4-BE49-F238E27FC236}">
                <a16:creationId xmlns:a16="http://schemas.microsoft.com/office/drawing/2014/main" id="{6ABB9C38-C9F4-FF42-95D1-CF622C8CE0DC}"/>
              </a:ext>
            </a:extLst>
          </p:cNvPr>
          <p:cNvSpPr/>
          <p:nvPr/>
        </p:nvSpPr>
        <p:spPr>
          <a:xfrm>
            <a:off x="2723410" y="3846573"/>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1DABD57-77F3-934D-93E7-13B69165F464}"/>
              </a:ext>
            </a:extLst>
          </p:cNvPr>
          <p:cNvSpPr/>
          <p:nvPr/>
        </p:nvSpPr>
        <p:spPr>
          <a:xfrm>
            <a:off x="2889884" y="36664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40DE81-3A6F-484E-8FC3-AA5D409D75C5}"/>
              </a:ext>
            </a:extLst>
          </p:cNvPr>
          <p:cNvSpPr/>
          <p:nvPr/>
        </p:nvSpPr>
        <p:spPr>
          <a:xfrm>
            <a:off x="3040741" y="381861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2C4E15D-59DC-2442-BDBD-64A80A55CBD4}"/>
              </a:ext>
            </a:extLst>
          </p:cNvPr>
          <p:cNvSpPr/>
          <p:nvPr/>
        </p:nvSpPr>
        <p:spPr>
          <a:xfrm>
            <a:off x="2958777" y="40567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BB034C-6D45-304E-85A0-7D0893838392}"/>
              </a:ext>
            </a:extLst>
          </p:cNvPr>
          <p:cNvSpPr/>
          <p:nvPr/>
        </p:nvSpPr>
        <p:spPr>
          <a:xfrm>
            <a:off x="2695851" y="4065128"/>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A1FFBE3-C64A-5546-AF2A-E542B4E164ED}"/>
              </a:ext>
            </a:extLst>
          </p:cNvPr>
          <p:cNvSpPr/>
          <p:nvPr/>
        </p:nvSpPr>
        <p:spPr>
          <a:xfrm>
            <a:off x="2557734" y="389325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091C38-68E3-884D-9DB8-44364FE31AAC}"/>
              </a:ext>
            </a:extLst>
          </p:cNvPr>
          <p:cNvSpPr/>
          <p:nvPr/>
        </p:nvSpPr>
        <p:spPr>
          <a:xfrm>
            <a:off x="2666390" y="367963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19602C4-3C15-FA46-9B45-5756222172E6}"/>
              </a:ext>
            </a:extLst>
          </p:cNvPr>
          <p:cNvSpPr/>
          <p:nvPr/>
        </p:nvSpPr>
        <p:spPr>
          <a:xfrm>
            <a:off x="2769950" y="347175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F482DD-C1F3-EC45-94B3-79F476EBBFF9}"/>
              </a:ext>
            </a:extLst>
          </p:cNvPr>
          <p:cNvSpPr/>
          <p:nvPr/>
        </p:nvSpPr>
        <p:spPr>
          <a:xfrm>
            <a:off x="3049416" y="35182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E7CF16-A026-904F-963A-A59EB914DDC0}"/>
              </a:ext>
            </a:extLst>
          </p:cNvPr>
          <p:cNvSpPr/>
          <p:nvPr/>
        </p:nvSpPr>
        <p:spPr>
          <a:xfrm>
            <a:off x="3228710" y="371809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4C3F0A-DA0C-D74B-BC41-6409FAA48462}"/>
              </a:ext>
            </a:extLst>
          </p:cNvPr>
          <p:cNvSpPr/>
          <p:nvPr/>
        </p:nvSpPr>
        <p:spPr>
          <a:xfrm>
            <a:off x="3208994" y="396214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EA4D6C-B5A1-494F-90E7-E0341D3DC514}"/>
              </a:ext>
            </a:extLst>
          </p:cNvPr>
          <p:cNvSpPr/>
          <p:nvPr/>
        </p:nvSpPr>
        <p:spPr>
          <a:xfrm>
            <a:off x="3140101" y="4209851"/>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0C5F231-7404-CB4D-869C-672905B20357}"/>
              </a:ext>
            </a:extLst>
          </p:cNvPr>
          <p:cNvSpPr/>
          <p:nvPr/>
        </p:nvSpPr>
        <p:spPr>
          <a:xfrm>
            <a:off x="2840245" y="4280069"/>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862C7D8-3557-F94D-896D-46CE23DFB327}"/>
              </a:ext>
            </a:extLst>
          </p:cNvPr>
          <p:cNvSpPr/>
          <p:nvPr/>
        </p:nvSpPr>
        <p:spPr>
          <a:xfrm>
            <a:off x="2546314" y="42278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2C364A6-08A0-254D-A752-F146D2B99072}"/>
              </a:ext>
            </a:extLst>
          </p:cNvPr>
          <p:cNvSpPr/>
          <p:nvPr/>
        </p:nvSpPr>
        <p:spPr>
          <a:xfrm>
            <a:off x="2408528" y="404953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6CF3C69-57F1-D648-B223-F2D49716B2EB}"/>
              </a:ext>
            </a:extLst>
          </p:cNvPr>
          <p:cNvSpPr/>
          <p:nvPr/>
        </p:nvSpPr>
        <p:spPr>
          <a:xfrm>
            <a:off x="2383568" y="3791307"/>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27AFE5-1847-9B45-83A5-7CC5411EED77}"/>
              </a:ext>
            </a:extLst>
          </p:cNvPr>
          <p:cNvSpPr/>
          <p:nvPr/>
        </p:nvSpPr>
        <p:spPr>
          <a:xfrm>
            <a:off x="2496475" y="354064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C3C06E-0EE9-7742-8F90-0691539E9564}"/>
              </a:ext>
            </a:extLst>
          </p:cNvPr>
          <p:cNvSpPr/>
          <p:nvPr/>
        </p:nvSpPr>
        <p:spPr>
          <a:xfrm>
            <a:off x="3495473" y="431972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2D63B7B-8163-D843-B924-02DA9BD47CDC}"/>
              </a:ext>
            </a:extLst>
          </p:cNvPr>
          <p:cNvSpPr/>
          <p:nvPr/>
        </p:nvSpPr>
        <p:spPr>
          <a:xfrm>
            <a:off x="3549909" y="384995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09D04BC-DD2A-DF4D-B098-54D5245F6B29}"/>
              </a:ext>
            </a:extLst>
          </p:cNvPr>
          <p:cNvSpPr/>
          <p:nvPr/>
        </p:nvSpPr>
        <p:spPr>
          <a:xfrm>
            <a:off x="3412123" y="341018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AB2FEF-B277-6F46-AFE9-51B95299D51E}"/>
              </a:ext>
            </a:extLst>
          </p:cNvPr>
          <p:cNvSpPr/>
          <p:nvPr/>
        </p:nvSpPr>
        <p:spPr>
          <a:xfrm>
            <a:off x="3053148" y="320711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F244D59-813E-EC48-921F-D6DD26115E43}"/>
              </a:ext>
            </a:extLst>
          </p:cNvPr>
          <p:cNvSpPr/>
          <p:nvPr/>
        </p:nvSpPr>
        <p:spPr>
          <a:xfrm>
            <a:off x="2630673" y="32028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80DAA26-530C-274D-8797-35765340B604}"/>
              </a:ext>
            </a:extLst>
          </p:cNvPr>
          <p:cNvSpPr/>
          <p:nvPr/>
        </p:nvSpPr>
        <p:spPr>
          <a:xfrm>
            <a:off x="2171801" y="334487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9185AC5-7B39-E24F-A78B-10649E291EE1}"/>
              </a:ext>
            </a:extLst>
          </p:cNvPr>
          <p:cNvSpPr/>
          <p:nvPr/>
        </p:nvSpPr>
        <p:spPr>
          <a:xfrm>
            <a:off x="1970288" y="365743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C0C5D78-8733-EB4B-A52D-D7C121734C0A}"/>
              </a:ext>
            </a:extLst>
          </p:cNvPr>
          <p:cNvSpPr/>
          <p:nvPr/>
        </p:nvSpPr>
        <p:spPr>
          <a:xfrm>
            <a:off x="1956236" y="398063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1D5FAEF-1157-E347-9834-0DA289A0B735}"/>
              </a:ext>
            </a:extLst>
          </p:cNvPr>
          <p:cNvSpPr/>
          <p:nvPr/>
        </p:nvSpPr>
        <p:spPr>
          <a:xfrm>
            <a:off x="2155069" y="441120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8FAECB4-D514-A94B-9051-7589E8CA09E5}"/>
              </a:ext>
            </a:extLst>
          </p:cNvPr>
          <p:cNvSpPr/>
          <p:nvPr/>
        </p:nvSpPr>
        <p:spPr>
          <a:xfrm>
            <a:off x="2585631" y="458049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5AA9237-D46C-B54D-8ED7-B1D20030FE7B}"/>
              </a:ext>
            </a:extLst>
          </p:cNvPr>
          <p:cNvSpPr/>
          <p:nvPr/>
        </p:nvSpPr>
        <p:spPr>
          <a:xfrm>
            <a:off x="3084329" y="4640214"/>
            <a:ext cx="137786" cy="13778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49EAFB7-FDF8-5940-B66F-4B0CDB568CC1}"/>
              </a:ext>
            </a:extLst>
          </p:cNvPr>
          <p:cNvSpPr/>
          <p:nvPr/>
        </p:nvSpPr>
        <p:spPr>
          <a:xfrm>
            <a:off x="3815342" y="2166421"/>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17BBBC2-433C-6E47-9C8B-29FDED2ED024}"/>
              </a:ext>
            </a:extLst>
          </p:cNvPr>
          <p:cNvSpPr/>
          <p:nvPr/>
        </p:nvSpPr>
        <p:spPr>
          <a:xfrm>
            <a:off x="2868194" y="3827240"/>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97AB18-E208-4945-AD41-9A5C58927855}"/>
              </a:ext>
            </a:extLst>
          </p:cNvPr>
          <p:cNvSpPr/>
          <p:nvPr/>
        </p:nvSpPr>
        <p:spPr>
          <a:xfrm>
            <a:off x="2817340" y="3967567"/>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Chord 123">
            <a:extLst>
              <a:ext uri="{FF2B5EF4-FFF2-40B4-BE49-F238E27FC236}">
                <a16:creationId xmlns:a16="http://schemas.microsoft.com/office/drawing/2014/main" id="{F6726DEE-2688-7C46-AAEA-913A87A2CFF1}"/>
              </a:ext>
            </a:extLst>
          </p:cNvPr>
          <p:cNvSpPr/>
          <p:nvPr/>
        </p:nvSpPr>
        <p:spPr>
          <a:xfrm rot="4915257">
            <a:off x="2389553" y="3311395"/>
            <a:ext cx="888168" cy="1101704"/>
          </a:xfrm>
          <a:prstGeom prst="chord">
            <a:avLst>
              <a:gd name="adj1" fmla="val 3961223"/>
              <a:gd name="adj2" fmla="val 167175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EE67A35-251D-9E46-8853-2FF0B87B586A}"/>
              </a:ext>
            </a:extLst>
          </p:cNvPr>
          <p:cNvCxnSpPr>
            <a:cxnSpLocks/>
            <a:stCxn id="117" idx="1"/>
            <a:endCxn id="102" idx="5"/>
          </p:cNvCxnSpPr>
          <p:nvPr/>
        </p:nvCxnSpPr>
        <p:spPr>
          <a:xfrm flipH="1" flipV="1">
            <a:off x="2957853" y="4397677"/>
            <a:ext cx="146654" cy="26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1EF9A3D-C686-6749-9244-343D6A850F64}"/>
              </a:ext>
            </a:extLst>
          </p:cNvPr>
          <p:cNvCxnSpPr>
            <a:stCxn id="117" idx="0"/>
            <a:endCxn id="92" idx="1"/>
          </p:cNvCxnSpPr>
          <p:nvPr/>
        </p:nvCxnSpPr>
        <p:spPr>
          <a:xfrm flipH="1" flipV="1">
            <a:off x="3060919" y="3838791"/>
            <a:ext cx="92303" cy="8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62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5124C6C-E8BC-8C40-9B67-9A833EC42CD2}"/>
              </a:ext>
            </a:extLst>
          </p:cNvPr>
          <p:cNvCxnSpPr/>
          <p:nvPr/>
        </p:nvCxnSpPr>
        <p:spPr>
          <a:xfrm>
            <a:off x="541131" y="1925569"/>
            <a:ext cx="2420717" cy="1723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AEA89-6E9E-B947-BADB-F5754CF21A83}"/>
              </a:ext>
            </a:extLst>
          </p:cNvPr>
          <p:cNvCxnSpPr>
            <a:cxnSpLocks/>
          </p:cNvCxnSpPr>
          <p:nvPr/>
        </p:nvCxnSpPr>
        <p:spPr>
          <a:xfrm flipV="1">
            <a:off x="547980" y="3646913"/>
            <a:ext cx="2408428" cy="2321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A1D4F-BC2D-F741-8CF6-8EDF47CA2BEF}"/>
              </a:ext>
            </a:extLst>
          </p:cNvPr>
          <p:cNvSpPr>
            <a:spLocks noGrp="1"/>
          </p:cNvSpPr>
          <p:nvPr>
            <p:ph type="title"/>
          </p:nvPr>
        </p:nvSpPr>
        <p:spPr/>
        <p:txBody>
          <a:bodyPr/>
          <a:lstStyle/>
          <a:p>
            <a:r>
              <a:rPr lang="en-US" altLang="zh-CN" dirty="0"/>
              <a:t>Full</a:t>
            </a:r>
            <a:r>
              <a:rPr lang="zh-CN" altLang="en-US" dirty="0"/>
              <a:t> </a:t>
            </a:r>
            <a:r>
              <a:rPr lang="en-US" altLang="zh-CN" dirty="0"/>
              <a:t>module</a:t>
            </a:r>
            <a:r>
              <a:rPr lang="zh-CN" altLang="en-US" dirty="0"/>
              <a:t> </a:t>
            </a:r>
            <a:r>
              <a:rPr lang="en-US" altLang="zh-CN" dirty="0"/>
              <a:t>identification</a:t>
            </a:r>
            <a:r>
              <a:rPr lang="zh-CN" altLang="en-US" dirty="0"/>
              <a:t> </a:t>
            </a:r>
            <a:r>
              <a:rPr lang="en-US" altLang="zh-CN" dirty="0"/>
              <a:t>(KNN)</a:t>
            </a:r>
            <a:endParaRPr lang="en-US" dirty="0"/>
          </a:p>
        </p:txBody>
      </p:sp>
      <p:sp>
        <p:nvSpPr>
          <p:cNvPr id="3" name="Content Placeholder 2">
            <a:extLst>
              <a:ext uri="{FF2B5EF4-FFF2-40B4-BE49-F238E27FC236}">
                <a16:creationId xmlns:a16="http://schemas.microsoft.com/office/drawing/2014/main" id="{28848981-5CE9-D64D-98F6-EF5E38266942}"/>
              </a:ext>
            </a:extLst>
          </p:cNvPr>
          <p:cNvSpPr>
            <a:spLocks noGrp="1"/>
          </p:cNvSpPr>
          <p:nvPr>
            <p:ph idx="1"/>
          </p:nvPr>
        </p:nvSpPr>
        <p:spPr>
          <a:xfrm>
            <a:off x="6468326" y="1825625"/>
            <a:ext cx="5175694" cy="4351338"/>
          </a:xfrm>
        </p:spPr>
        <p:txBody>
          <a:bodyPr>
            <a:normAutofit/>
          </a:bodyPr>
          <a:lstStyle/>
          <a:p>
            <a:r>
              <a:rPr lang="en-US" dirty="0"/>
              <a:t>A </a:t>
            </a:r>
            <a:r>
              <a:rPr lang="en-HK" dirty="0"/>
              <a:t>new gene</a:t>
            </a:r>
            <a:r>
              <a:rPr lang="en-US" dirty="0"/>
              <a:t> is classified by a </a:t>
            </a:r>
            <a:r>
              <a:rPr lang="en-US" dirty="0">
                <a:solidFill>
                  <a:srgbClr val="FF0000"/>
                </a:solidFill>
              </a:rPr>
              <a:t>majority vote </a:t>
            </a:r>
            <a:r>
              <a:rPr lang="en-US" dirty="0"/>
              <a:t>of its neighbors, with the object being assigned to the </a:t>
            </a:r>
            <a:r>
              <a:rPr lang="en-US" altLang="zh-CN" dirty="0"/>
              <a:t>marker</a:t>
            </a:r>
            <a:r>
              <a:rPr lang="zh-CN" altLang="en-US" dirty="0"/>
              <a:t> </a:t>
            </a:r>
            <a:r>
              <a:rPr lang="en-US" altLang="zh-CN" dirty="0"/>
              <a:t>module</a:t>
            </a:r>
            <a:r>
              <a:rPr lang="en-US" dirty="0"/>
              <a:t> most common among its k nearest neighbors.</a:t>
            </a:r>
          </a:p>
          <a:p>
            <a:r>
              <a:rPr lang="en-US" dirty="0"/>
              <a:t>K was chosen by cross validation</a:t>
            </a:r>
          </a:p>
          <a:p>
            <a:r>
              <a:rPr lang="en-US" dirty="0" err="1">
                <a:solidFill>
                  <a:srgbClr val="FF0000"/>
                </a:solidFill>
              </a:rPr>
              <a:t>Kd</a:t>
            </a:r>
            <a:r>
              <a:rPr lang="en-US" dirty="0">
                <a:solidFill>
                  <a:srgbClr val="FF0000"/>
                </a:solidFill>
              </a:rPr>
              <a:t> tree </a:t>
            </a:r>
            <a:r>
              <a:rPr lang="en-US" dirty="0"/>
              <a:t>was used to improve the searching efficiency</a:t>
            </a:r>
          </a:p>
        </p:txBody>
      </p:sp>
      <p:grpSp>
        <p:nvGrpSpPr>
          <p:cNvPr id="5" name="Group 4">
            <a:extLst>
              <a:ext uri="{FF2B5EF4-FFF2-40B4-BE49-F238E27FC236}">
                <a16:creationId xmlns:a16="http://schemas.microsoft.com/office/drawing/2014/main" id="{13C0767B-3B1C-BC48-AC8E-B4E3F019577F}"/>
              </a:ext>
            </a:extLst>
          </p:cNvPr>
          <p:cNvGrpSpPr/>
          <p:nvPr/>
        </p:nvGrpSpPr>
        <p:grpSpPr>
          <a:xfrm>
            <a:off x="541131" y="1925569"/>
            <a:ext cx="4759532" cy="4047365"/>
            <a:chOff x="541131" y="2053397"/>
            <a:chExt cx="4759532" cy="4047365"/>
          </a:xfrm>
        </p:grpSpPr>
        <p:sp>
          <p:nvSpPr>
            <p:cNvPr id="8" name="Rectangle 7">
              <a:extLst>
                <a:ext uri="{FF2B5EF4-FFF2-40B4-BE49-F238E27FC236}">
                  <a16:creationId xmlns:a16="http://schemas.microsoft.com/office/drawing/2014/main" id="{633E0AF8-5E54-834B-87F5-0153BDED89DE}"/>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5C17578-2BBB-8E47-90AF-9A1CDA81A2A6}"/>
                </a:ext>
              </a:extLst>
            </p:cNvPr>
            <p:cNvGrpSpPr/>
            <p:nvPr/>
          </p:nvGrpSpPr>
          <p:grpSpPr>
            <a:xfrm>
              <a:off x="1145171" y="3559025"/>
              <a:ext cx="457872" cy="441588"/>
              <a:chOff x="1145171" y="3559025"/>
              <a:chExt cx="457872" cy="441588"/>
            </a:xfrm>
            <a:solidFill>
              <a:srgbClr val="C00000"/>
            </a:solidFill>
          </p:grpSpPr>
          <p:sp>
            <p:nvSpPr>
              <p:cNvPr id="78" name="Oval 77">
                <a:extLst>
                  <a:ext uri="{FF2B5EF4-FFF2-40B4-BE49-F238E27FC236}">
                    <a16:creationId xmlns:a16="http://schemas.microsoft.com/office/drawing/2014/main" id="{2FD49EF1-4F47-E347-B0D5-C3D3C0AE7E80}"/>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DAC1C3-5604-714D-ADDD-DDBD93E9ADE9}"/>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BCEFC1-186F-E14C-8597-077046A88B37}"/>
                  </a:ext>
                </a:extLst>
              </p:cNvPr>
              <p:cNvGrpSpPr/>
              <p:nvPr/>
            </p:nvGrpSpPr>
            <p:grpSpPr>
              <a:xfrm>
                <a:off x="1145171" y="3614501"/>
                <a:ext cx="457872" cy="386112"/>
                <a:chOff x="1145171" y="3614501"/>
                <a:chExt cx="457872" cy="386112"/>
              </a:xfrm>
              <a:grpFill/>
            </p:grpSpPr>
            <p:sp>
              <p:nvSpPr>
                <p:cNvPr id="81" name="Oval 80">
                  <a:extLst>
                    <a:ext uri="{FF2B5EF4-FFF2-40B4-BE49-F238E27FC236}">
                      <a16:creationId xmlns:a16="http://schemas.microsoft.com/office/drawing/2014/main" id="{7E77C978-7409-A642-BFF6-334240C7A1F8}"/>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783CBA-7505-A24B-9EB5-490578AEB1C1}"/>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59F9079-6D26-984D-82EE-92EC056101D3}"/>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6CDA0D0-6F46-3748-A7AE-F1FA6DF5D61E}"/>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D5666D1-7BB0-F549-A514-45E787782A6B}"/>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9964F6-296B-A444-B3A7-2023784EBCD7}"/>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CAB7C7-AF48-4042-AF65-AF243D041B3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C0FB20B-6E4B-EB47-B62D-92269F0AE1B6}"/>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 name="Oval 9">
              <a:extLst>
                <a:ext uri="{FF2B5EF4-FFF2-40B4-BE49-F238E27FC236}">
                  <a16:creationId xmlns:a16="http://schemas.microsoft.com/office/drawing/2014/main" id="{374D9AC6-107C-4E4B-A0D5-5DB3C11A1279}"/>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66FEEE-DD0B-E247-A114-EA4DEFA2F810}"/>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8893D7-0B43-B443-AFB3-2A588DF5025D}"/>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1093FEF-0A12-3447-BD2A-280587EFF03F}"/>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A5188-2557-DB47-BEFF-5AF3347DD8B3}"/>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13BC2F-3C3A-EB49-8670-EDF8349251AD}"/>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56834B-EB43-5145-8664-699EF69BC8CA}"/>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7DF9A9-CB31-6344-9BE0-9698AFA3BEAA}"/>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D43BFD-E75E-864B-9146-0483E8B5281F}"/>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F2FFE8-E50F-B044-BDF1-CFBEEDF1FB31}"/>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6FAAA2-3608-9F42-8DD7-C3AEA3B74399}"/>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22" name="Group 21">
              <a:extLst>
                <a:ext uri="{FF2B5EF4-FFF2-40B4-BE49-F238E27FC236}">
                  <a16:creationId xmlns:a16="http://schemas.microsoft.com/office/drawing/2014/main" id="{373ADE26-E938-F24B-B71C-33A6E4914F42}"/>
                </a:ext>
              </a:extLst>
            </p:cNvPr>
            <p:cNvGrpSpPr/>
            <p:nvPr/>
          </p:nvGrpSpPr>
          <p:grpSpPr>
            <a:xfrm>
              <a:off x="3351620" y="2736109"/>
              <a:ext cx="457872" cy="441588"/>
              <a:chOff x="1145171" y="3559025"/>
              <a:chExt cx="457872" cy="441588"/>
            </a:xfrm>
            <a:solidFill>
              <a:srgbClr val="C00000"/>
            </a:solidFill>
          </p:grpSpPr>
          <p:sp>
            <p:nvSpPr>
              <p:cNvPr id="63" name="Oval 62">
                <a:extLst>
                  <a:ext uri="{FF2B5EF4-FFF2-40B4-BE49-F238E27FC236}">
                    <a16:creationId xmlns:a16="http://schemas.microsoft.com/office/drawing/2014/main" id="{E4874A23-FFEC-2742-BE1D-37A04C2D757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A681C8C-786E-8948-A836-E0F54D1B0E56}"/>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FF2F4BD-3BDE-884D-8ED3-A521FE68C296}"/>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0331FC3A-1456-9D42-A890-6A278461CBF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E9C2CEC-4D61-2E49-906E-65A3CD4C481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1C4DE9-461E-6645-99CE-D5B49D47E6F0}"/>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0AC5D62-D798-924E-87E8-691950701137}"/>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E97B41-22E0-7046-B70D-6B3432AD60F2}"/>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712F76-2138-624E-820B-27CEF6E515D5}"/>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B9860-E778-7741-9A27-2505AE89A06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5DB7BE9-C821-AF49-B8F0-2B07DEF3A80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3" name="Oval 22">
              <a:extLst>
                <a:ext uri="{FF2B5EF4-FFF2-40B4-BE49-F238E27FC236}">
                  <a16:creationId xmlns:a16="http://schemas.microsoft.com/office/drawing/2014/main" id="{02D94D30-197C-8C4B-81E5-A4126A92373D}"/>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015902-5A1B-844E-911A-2E8F8D42EF87}"/>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5EE2AB-BFD7-3C40-8FDB-5A857A333EB7}"/>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72E77-24F7-5741-8923-068AE64F9EF2}"/>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367BC0-2354-4249-919B-ECC3F4177AEF}"/>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DD82DE-9238-1445-B23E-869C7B32327C}"/>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12D726-631D-274E-8D52-781D173FAAAE}"/>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8F200D-63BC-5745-A1E0-CEF8544439E4}"/>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5E21984-78F2-CE4A-A256-92D7B24D31EB}"/>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68F784-BB7B-3949-8D38-8087FBF33E81}"/>
                </a:ext>
              </a:extLst>
            </p:cNvPr>
            <p:cNvGrpSpPr/>
            <p:nvPr/>
          </p:nvGrpSpPr>
          <p:grpSpPr>
            <a:xfrm>
              <a:off x="3267214" y="4746934"/>
              <a:ext cx="457872" cy="441588"/>
              <a:chOff x="1145171" y="3559025"/>
              <a:chExt cx="457872" cy="441588"/>
            </a:xfrm>
            <a:solidFill>
              <a:srgbClr val="C00000"/>
            </a:solidFill>
          </p:grpSpPr>
          <p:sp>
            <p:nvSpPr>
              <p:cNvPr id="52" name="Oval 51">
                <a:extLst>
                  <a:ext uri="{FF2B5EF4-FFF2-40B4-BE49-F238E27FC236}">
                    <a16:creationId xmlns:a16="http://schemas.microsoft.com/office/drawing/2014/main" id="{E9AD4109-7D54-B248-AE26-6B8EE8D0FA9D}"/>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5600A-7D04-6944-8D98-90706418A16B}"/>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4258B8-C8D9-A944-AAA5-DBA3579A63DC}"/>
                  </a:ext>
                </a:extLst>
              </p:cNvPr>
              <p:cNvGrpSpPr/>
              <p:nvPr/>
            </p:nvGrpSpPr>
            <p:grpSpPr>
              <a:xfrm>
                <a:off x="1145171" y="3614501"/>
                <a:ext cx="457872" cy="386112"/>
                <a:chOff x="1145171" y="3614501"/>
                <a:chExt cx="457872" cy="386112"/>
              </a:xfrm>
              <a:grpFill/>
            </p:grpSpPr>
            <p:sp>
              <p:nvSpPr>
                <p:cNvPr id="55" name="Oval 54">
                  <a:extLst>
                    <a:ext uri="{FF2B5EF4-FFF2-40B4-BE49-F238E27FC236}">
                      <a16:creationId xmlns:a16="http://schemas.microsoft.com/office/drawing/2014/main" id="{37EA187B-AFD1-9840-A6D7-7AC2E9D3FB79}"/>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8091E4-D041-F24F-A607-C972E5F1F1B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B683A01-2276-EE44-969B-A2E39223CFE5}"/>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9B7D3F-3874-C240-BA08-DB8A61545826}"/>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62AF900-75CE-044F-B4AF-990B6266CF98}"/>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7F6D10B-BE9A-0547-942C-3920F4C2DF39}"/>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49A45C-6645-D343-9E03-D6DD3EE33D9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9745D6-7A17-D44E-B00F-851195BFCD3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Oval 32">
              <a:extLst>
                <a:ext uri="{FF2B5EF4-FFF2-40B4-BE49-F238E27FC236}">
                  <a16:creationId xmlns:a16="http://schemas.microsoft.com/office/drawing/2014/main" id="{E858B4BE-D898-634F-98F2-93593C62265F}"/>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3E35CF-E239-E14C-9370-80C14D79F0CC}"/>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6E85C7-0F00-784A-A58C-BBC91F3892E2}"/>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F4418A7-0212-B148-B52D-DC2E697672CF}"/>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C70D7D-85C0-8546-AACE-AE150F81882E}"/>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03D1DC-4615-1144-81E6-1850D0A3261C}"/>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E6B901-0734-D54D-96D4-B6C196F61B9F}"/>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282BE-3FCB-1944-BC1D-514AB9594BF0}"/>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93E20A-FEC3-594F-A9EE-4C9057C53E4C}"/>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659D08-6F84-0C4E-B28C-9FEE7B22197C}"/>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EC8E22-9F18-4942-93EC-DB7207A4183F}"/>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FEA1328-9FFC-3D49-94F2-C276AD329797}"/>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7346AB-2088-D045-B485-F63C4A9C1B51}"/>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09167D-0FC8-8042-9428-CDCECE9AD6D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8AA9B6-B29F-6341-8FD0-C0A8676B7800}"/>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06A0EC-3291-0446-87A8-382BB3EC6D0E}"/>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49" name="TextBox 48">
              <a:extLst>
                <a:ext uri="{FF2B5EF4-FFF2-40B4-BE49-F238E27FC236}">
                  <a16:creationId xmlns:a16="http://schemas.microsoft.com/office/drawing/2014/main" id="{2DE027CC-DF5D-D346-A68C-7C531CC0473A}"/>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50" name="TextBox 49">
              <a:extLst>
                <a:ext uri="{FF2B5EF4-FFF2-40B4-BE49-F238E27FC236}">
                  <a16:creationId xmlns:a16="http://schemas.microsoft.com/office/drawing/2014/main" id="{1F824D78-8639-5A46-85BD-66C9AA37FF3C}"/>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grpSp>
      <p:cxnSp>
        <p:nvCxnSpPr>
          <p:cNvPr id="94" name="Straight Connector 93">
            <a:extLst>
              <a:ext uri="{FF2B5EF4-FFF2-40B4-BE49-F238E27FC236}">
                <a16:creationId xmlns:a16="http://schemas.microsoft.com/office/drawing/2014/main" id="{7068A697-AD21-6E4F-8511-6D877B882C70}"/>
              </a:ext>
            </a:extLst>
          </p:cNvPr>
          <p:cNvCxnSpPr>
            <a:cxnSpLocks/>
            <a:stCxn id="8" idx="3"/>
          </p:cNvCxnSpPr>
          <p:nvPr/>
        </p:nvCxnSpPr>
        <p:spPr>
          <a:xfrm flipH="1" flipV="1">
            <a:off x="2952937" y="3661704"/>
            <a:ext cx="2347726" cy="287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53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397D692-5ABF-41C0-85F5-933A772D4DE9}"/>
              </a:ext>
            </a:extLst>
          </p:cNvPr>
          <p:cNvPicPr>
            <a:picLocks noChangeAspect="1"/>
          </p:cNvPicPr>
          <p:nvPr/>
        </p:nvPicPr>
        <p:blipFill>
          <a:blip r:embed="rId3"/>
          <a:stretch>
            <a:fillRect/>
          </a:stretch>
        </p:blipFill>
        <p:spPr>
          <a:xfrm>
            <a:off x="4408160" y="2930246"/>
            <a:ext cx="2743200" cy="2205533"/>
          </a:xfrm>
          <a:prstGeom prst="rect">
            <a:avLst/>
          </a:prstGeom>
        </p:spPr>
      </p:pic>
      <p:pic>
        <p:nvPicPr>
          <p:cNvPr id="12" name="图片 11">
            <a:extLst>
              <a:ext uri="{FF2B5EF4-FFF2-40B4-BE49-F238E27FC236}">
                <a16:creationId xmlns:a16="http://schemas.microsoft.com/office/drawing/2014/main" id="{F5A9F0A7-8B74-4A81-935A-EC7C840C42DC}"/>
              </a:ext>
            </a:extLst>
          </p:cNvPr>
          <p:cNvPicPr>
            <a:picLocks noChangeAspect="1"/>
          </p:cNvPicPr>
          <p:nvPr/>
        </p:nvPicPr>
        <p:blipFill>
          <a:blip r:embed="rId4"/>
          <a:stretch>
            <a:fillRect/>
          </a:stretch>
        </p:blipFill>
        <p:spPr>
          <a:xfrm>
            <a:off x="485181" y="11867"/>
            <a:ext cx="2743200" cy="2194560"/>
          </a:xfrm>
          <a:prstGeom prst="rect">
            <a:avLst/>
          </a:prstGeom>
        </p:spPr>
      </p:pic>
      <p:pic>
        <p:nvPicPr>
          <p:cNvPr id="13" name="图片 12">
            <a:extLst>
              <a:ext uri="{FF2B5EF4-FFF2-40B4-BE49-F238E27FC236}">
                <a16:creationId xmlns:a16="http://schemas.microsoft.com/office/drawing/2014/main" id="{D09E2B31-8181-4746-AFC5-E4D2B6D9B5D3}"/>
              </a:ext>
            </a:extLst>
          </p:cNvPr>
          <p:cNvPicPr>
            <a:picLocks noChangeAspect="1"/>
          </p:cNvPicPr>
          <p:nvPr/>
        </p:nvPicPr>
        <p:blipFill>
          <a:blip r:embed="rId5"/>
          <a:stretch>
            <a:fillRect/>
          </a:stretch>
        </p:blipFill>
        <p:spPr>
          <a:xfrm>
            <a:off x="533725" y="2240218"/>
            <a:ext cx="2743200" cy="644370"/>
          </a:xfrm>
          <a:prstGeom prst="rect">
            <a:avLst/>
          </a:prstGeom>
        </p:spPr>
      </p:pic>
      <p:pic>
        <p:nvPicPr>
          <p:cNvPr id="14" name="图片 13">
            <a:extLst>
              <a:ext uri="{FF2B5EF4-FFF2-40B4-BE49-F238E27FC236}">
                <a16:creationId xmlns:a16="http://schemas.microsoft.com/office/drawing/2014/main" id="{E34553E9-5EC7-4027-9CCB-D034E80C3983}"/>
              </a:ext>
            </a:extLst>
          </p:cNvPr>
          <p:cNvPicPr>
            <a:picLocks noChangeAspect="1"/>
          </p:cNvPicPr>
          <p:nvPr/>
        </p:nvPicPr>
        <p:blipFill>
          <a:blip r:embed="rId6"/>
          <a:stretch>
            <a:fillRect/>
          </a:stretch>
        </p:blipFill>
        <p:spPr>
          <a:xfrm>
            <a:off x="4408160" y="0"/>
            <a:ext cx="2743200" cy="2205533"/>
          </a:xfrm>
          <a:prstGeom prst="rect">
            <a:avLst/>
          </a:prstGeom>
        </p:spPr>
      </p:pic>
      <p:pic>
        <p:nvPicPr>
          <p:cNvPr id="15" name="图片 14">
            <a:extLst>
              <a:ext uri="{FF2B5EF4-FFF2-40B4-BE49-F238E27FC236}">
                <a16:creationId xmlns:a16="http://schemas.microsoft.com/office/drawing/2014/main" id="{757230F1-0121-46E9-BBBD-7BA36E376926}"/>
              </a:ext>
            </a:extLst>
          </p:cNvPr>
          <p:cNvPicPr>
            <a:picLocks noChangeAspect="1"/>
          </p:cNvPicPr>
          <p:nvPr/>
        </p:nvPicPr>
        <p:blipFill>
          <a:blip r:embed="rId7"/>
          <a:stretch>
            <a:fillRect/>
          </a:stretch>
        </p:blipFill>
        <p:spPr>
          <a:xfrm>
            <a:off x="4408160" y="2200279"/>
            <a:ext cx="2743200" cy="729967"/>
          </a:xfrm>
          <a:prstGeom prst="rect">
            <a:avLst/>
          </a:prstGeom>
        </p:spPr>
      </p:pic>
      <p:pic>
        <p:nvPicPr>
          <p:cNvPr id="16" name="图片 15">
            <a:extLst>
              <a:ext uri="{FF2B5EF4-FFF2-40B4-BE49-F238E27FC236}">
                <a16:creationId xmlns:a16="http://schemas.microsoft.com/office/drawing/2014/main" id="{6F6A9079-34CC-4E06-9CA3-354C156B6B86}"/>
              </a:ext>
            </a:extLst>
          </p:cNvPr>
          <p:cNvPicPr>
            <a:picLocks noChangeAspect="1"/>
          </p:cNvPicPr>
          <p:nvPr/>
        </p:nvPicPr>
        <p:blipFill>
          <a:blip r:embed="rId8"/>
          <a:stretch>
            <a:fillRect/>
          </a:stretch>
        </p:blipFill>
        <p:spPr>
          <a:xfrm>
            <a:off x="8331139" y="-27158"/>
            <a:ext cx="2743200" cy="2205533"/>
          </a:xfrm>
          <a:prstGeom prst="rect">
            <a:avLst/>
          </a:prstGeom>
        </p:spPr>
      </p:pic>
      <p:pic>
        <p:nvPicPr>
          <p:cNvPr id="17" name="图片 16">
            <a:extLst>
              <a:ext uri="{FF2B5EF4-FFF2-40B4-BE49-F238E27FC236}">
                <a16:creationId xmlns:a16="http://schemas.microsoft.com/office/drawing/2014/main" id="{D4A5D69B-4011-4F65-890D-FC0D0B4AA89E}"/>
              </a:ext>
            </a:extLst>
          </p:cNvPr>
          <p:cNvPicPr>
            <a:picLocks noChangeAspect="1"/>
          </p:cNvPicPr>
          <p:nvPr/>
        </p:nvPicPr>
        <p:blipFill>
          <a:blip r:embed="rId9"/>
          <a:stretch>
            <a:fillRect/>
          </a:stretch>
        </p:blipFill>
        <p:spPr>
          <a:xfrm>
            <a:off x="8331139" y="2189419"/>
            <a:ext cx="2743200" cy="740828"/>
          </a:xfrm>
          <a:prstGeom prst="rect">
            <a:avLst/>
          </a:prstGeom>
        </p:spPr>
      </p:pic>
      <p:pic>
        <p:nvPicPr>
          <p:cNvPr id="19" name="图片 18">
            <a:extLst>
              <a:ext uri="{FF2B5EF4-FFF2-40B4-BE49-F238E27FC236}">
                <a16:creationId xmlns:a16="http://schemas.microsoft.com/office/drawing/2014/main" id="{75AF944F-7E76-4D35-9E11-6AB4CC860730}"/>
              </a:ext>
            </a:extLst>
          </p:cNvPr>
          <p:cNvPicPr>
            <a:picLocks noChangeAspect="1"/>
          </p:cNvPicPr>
          <p:nvPr/>
        </p:nvPicPr>
        <p:blipFill>
          <a:blip r:embed="rId10"/>
          <a:stretch>
            <a:fillRect/>
          </a:stretch>
        </p:blipFill>
        <p:spPr>
          <a:xfrm>
            <a:off x="485181" y="2930246"/>
            <a:ext cx="2743200" cy="2205533"/>
          </a:xfrm>
          <a:prstGeom prst="rect">
            <a:avLst/>
          </a:prstGeom>
        </p:spPr>
      </p:pic>
      <p:pic>
        <p:nvPicPr>
          <p:cNvPr id="20" name="图片 19">
            <a:extLst>
              <a:ext uri="{FF2B5EF4-FFF2-40B4-BE49-F238E27FC236}">
                <a16:creationId xmlns:a16="http://schemas.microsoft.com/office/drawing/2014/main" id="{D6829900-7405-4294-A404-DB3AC86F0FCC}"/>
              </a:ext>
            </a:extLst>
          </p:cNvPr>
          <p:cNvPicPr>
            <a:picLocks noChangeAspect="1"/>
          </p:cNvPicPr>
          <p:nvPr/>
        </p:nvPicPr>
        <p:blipFill>
          <a:blip r:embed="rId11"/>
          <a:stretch>
            <a:fillRect/>
          </a:stretch>
        </p:blipFill>
        <p:spPr>
          <a:xfrm>
            <a:off x="533725" y="5123597"/>
            <a:ext cx="2743200" cy="808581"/>
          </a:xfrm>
          <a:prstGeom prst="rect">
            <a:avLst/>
          </a:prstGeom>
        </p:spPr>
      </p:pic>
      <p:pic>
        <p:nvPicPr>
          <p:cNvPr id="22" name="图片 21">
            <a:extLst>
              <a:ext uri="{FF2B5EF4-FFF2-40B4-BE49-F238E27FC236}">
                <a16:creationId xmlns:a16="http://schemas.microsoft.com/office/drawing/2014/main" id="{4C958FEA-EF6C-4D51-88EE-09C66E220022}"/>
              </a:ext>
            </a:extLst>
          </p:cNvPr>
          <p:cNvPicPr>
            <a:picLocks noChangeAspect="1"/>
          </p:cNvPicPr>
          <p:nvPr/>
        </p:nvPicPr>
        <p:blipFill>
          <a:blip r:embed="rId12"/>
          <a:stretch>
            <a:fillRect/>
          </a:stretch>
        </p:blipFill>
        <p:spPr>
          <a:xfrm>
            <a:off x="4408160" y="5135779"/>
            <a:ext cx="2743200" cy="808581"/>
          </a:xfrm>
          <a:prstGeom prst="rect">
            <a:avLst/>
          </a:prstGeom>
        </p:spPr>
      </p:pic>
      <p:pic>
        <p:nvPicPr>
          <p:cNvPr id="23" name="Picture 5">
            <a:extLst>
              <a:ext uri="{FF2B5EF4-FFF2-40B4-BE49-F238E27FC236}">
                <a16:creationId xmlns:a16="http://schemas.microsoft.com/office/drawing/2014/main" id="{1DA1602C-F5CF-4E75-858A-6F4127A69F69}"/>
              </a:ext>
            </a:extLst>
          </p:cNvPr>
          <p:cNvPicPr>
            <a:picLocks noChangeAspect="1"/>
          </p:cNvPicPr>
          <p:nvPr/>
        </p:nvPicPr>
        <p:blipFill rotWithShape="1">
          <a:blip r:embed="rId13"/>
          <a:srcRect r="26013"/>
          <a:stretch/>
        </p:blipFill>
        <p:spPr>
          <a:xfrm>
            <a:off x="7557048" y="3299875"/>
            <a:ext cx="2145691" cy="2759501"/>
          </a:xfrm>
          <a:prstGeom prst="rect">
            <a:avLst/>
          </a:prstGeom>
        </p:spPr>
      </p:pic>
      <p:pic>
        <p:nvPicPr>
          <p:cNvPr id="24" name="Picture 7">
            <a:extLst>
              <a:ext uri="{FF2B5EF4-FFF2-40B4-BE49-F238E27FC236}">
                <a16:creationId xmlns:a16="http://schemas.microsoft.com/office/drawing/2014/main" id="{F2909F7F-62F6-4158-8147-8ADBB10DF289}"/>
              </a:ext>
            </a:extLst>
          </p:cNvPr>
          <p:cNvPicPr>
            <a:picLocks noChangeAspect="1"/>
          </p:cNvPicPr>
          <p:nvPr/>
        </p:nvPicPr>
        <p:blipFill>
          <a:blip r:embed="rId14"/>
          <a:stretch>
            <a:fillRect/>
          </a:stretch>
        </p:blipFill>
        <p:spPr>
          <a:xfrm>
            <a:off x="8741986" y="4138484"/>
            <a:ext cx="3323707" cy="2374076"/>
          </a:xfrm>
          <a:prstGeom prst="rect">
            <a:avLst/>
          </a:prstGeom>
        </p:spPr>
      </p:pic>
      <p:sp>
        <p:nvSpPr>
          <p:cNvPr id="25" name="文本框 24">
            <a:extLst>
              <a:ext uri="{FF2B5EF4-FFF2-40B4-BE49-F238E27FC236}">
                <a16:creationId xmlns:a16="http://schemas.microsoft.com/office/drawing/2014/main" id="{D9C2CB6C-00DA-4677-97CF-D25DD1F38549}"/>
              </a:ext>
            </a:extLst>
          </p:cNvPr>
          <p:cNvSpPr txBox="1"/>
          <p:nvPr/>
        </p:nvSpPr>
        <p:spPr>
          <a:xfrm>
            <a:off x="3450015" y="6327894"/>
            <a:ext cx="1207062" cy="369332"/>
          </a:xfrm>
          <a:prstGeom prst="rect">
            <a:avLst/>
          </a:prstGeom>
          <a:noFill/>
        </p:spPr>
        <p:txBody>
          <a:bodyPr wrap="none" rtlCol="0">
            <a:spAutoFit/>
          </a:bodyPr>
          <a:lstStyle/>
          <a:p>
            <a:r>
              <a:rPr lang="en-US" dirty="0"/>
              <a:t>breakpoint</a:t>
            </a:r>
          </a:p>
        </p:txBody>
      </p:sp>
      <p:pic>
        <p:nvPicPr>
          <p:cNvPr id="26" name="图片 25">
            <a:extLst>
              <a:ext uri="{FF2B5EF4-FFF2-40B4-BE49-F238E27FC236}">
                <a16:creationId xmlns:a16="http://schemas.microsoft.com/office/drawing/2014/main" id="{F48E8DF3-B5D1-4CD0-83DF-3DFC18CB08DB}"/>
              </a:ext>
            </a:extLst>
          </p:cNvPr>
          <p:cNvPicPr>
            <a:picLocks noChangeAspect="1"/>
          </p:cNvPicPr>
          <p:nvPr/>
        </p:nvPicPr>
        <p:blipFill>
          <a:blip r:embed="rId15"/>
          <a:stretch>
            <a:fillRect/>
          </a:stretch>
        </p:blipFill>
        <p:spPr>
          <a:xfrm>
            <a:off x="4728812" y="2941291"/>
            <a:ext cx="3810330" cy="3063505"/>
          </a:xfrm>
          <a:prstGeom prst="rect">
            <a:avLst/>
          </a:prstGeom>
        </p:spPr>
      </p:pic>
      <p:pic>
        <p:nvPicPr>
          <p:cNvPr id="27" name="图片 26">
            <a:extLst>
              <a:ext uri="{FF2B5EF4-FFF2-40B4-BE49-F238E27FC236}">
                <a16:creationId xmlns:a16="http://schemas.microsoft.com/office/drawing/2014/main" id="{2BB390C8-1BF0-4E35-B97D-0D9ACED78E6A}"/>
              </a:ext>
            </a:extLst>
          </p:cNvPr>
          <p:cNvPicPr>
            <a:picLocks noChangeAspect="1"/>
          </p:cNvPicPr>
          <p:nvPr/>
        </p:nvPicPr>
        <p:blipFill>
          <a:blip r:embed="rId16"/>
          <a:stretch>
            <a:fillRect/>
          </a:stretch>
        </p:blipFill>
        <p:spPr>
          <a:xfrm>
            <a:off x="326013" y="2918379"/>
            <a:ext cx="3810330" cy="3063505"/>
          </a:xfrm>
          <a:prstGeom prst="rect">
            <a:avLst/>
          </a:prstGeom>
        </p:spPr>
      </p:pic>
      <p:pic>
        <p:nvPicPr>
          <p:cNvPr id="28" name="图片 27">
            <a:extLst>
              <a:ext uri="{FF2B5EF4-FFF2-40B4-BE49-F238E27FC236}">
                <a16:creationId xmlns:a16="http://schemas.microsoft.com/office/drawing/2014/main" id="{94CC3C6F-9813-4EDA-BC9A-BC807CE6C595}"/>
              </a:ext>
            </a:extLst>
          </p:cNvPr>
          <p:cNvPicPr>
            <a:picLocks noChangeAspect="1"/>
          </p:cNvPicPr>
          <p:nvPr/>
        </p:nvPicPr>
        <p:blipFill>
          <a:blip r:embed="rId17"/>
          <a:stretch>
            <a:fillRect/>
          </a:stretch>
        </p:blipFill>
        <p:spPr>
          <a:xfrm>
            <a:off x="7847945" y="214568"/>
            <a:ext cx="3810330" cy="3063505"/>
          </a:xfrm>
          <a:prstGeom prst="rect">
            <a:avLst/>
          </a:prstGeom>
        </p:spPr>
      </p:pic>
      <p:pic>
        <p:nvPicPr>
          <p:cNvPr id="29" name="图片 28">
            <a:extLst>
              <a:ext uri="{FF2B5EF4-FFF2-40B4-BE49-F238E27FC236}">
                <a16:creationId xmlns:a16="http://schemas.microsoft.com/office/drawing/2014/main" id="{B6C0EBD3-CA9D-42AE-84EE-195960AC4195}"/>
              </a:ext>
            </a:extLst>
          </p:cNvPr>
          <p:cNvPicPr>
            <a:picLocks noChangeAspect="1"/>
          </p:cNvPicPr>
          <p:nvPr/>
        </p:nvPicPr>
        <p:blipFill>
          <a:blip r:embed="rId18"/>
          <a:stretch>
            <a:fillRect/>
          </a:stretch>
        </p:blipFill>
        <p:spPr>
          <a:xfrm>
            <a:off x="3973510" y="0"/>
            <a:ext cx="3810330" cy="3063505"/>
          </a:xfrm>
          <a:prstGeom prst="rect">
            <a:avLst/>
          </a:prstGeom>
        </p:spPr>
      </p:pic>
      <p:pic>
        <p:nvPicPr>
          <p:cNvPr id="30" name="图片 29">
            <a:extLst>
              <a:ext uri="{FF2B5EF4-FFF2-40B4-BE49-F238E27FC236}">
                <a16:creationId xmlns:a16="http://schemas.microsoft.com/office/drawing/2014/main" id="{837596A4-82F6-400D-97A7-A01A4D04D009}"/>
              </a:ext>
            </a:extLst>
          </p:cNvPr>
          <p:cNvPicPr>
            <a:picLocks noChangeAspect="1"/>
          </p:cNvPicPr>
          <p:nvPr/>
        </p:nvPicPr>
        <p:blipFill>
          <a:blip r:embed="rId19"/>
          <a:stretch>
            <a:fillRect/>
          </a:stretch>
        </p:blipFill>
        <p:spPr>
          <a:xfrm>
            <a:off x="237719" y="189792"/>
            <a:ext cx="3810330" cy="3063505"/>
          </a:xfrm>
          <a:prstGeom prst="rect">
            <a:avLst/>
          </a:prstGeom>
        </p:spPr>
      </p:pic>
    </p:spTree>
    <p:extLst>
      <p:ext uri="{BB962C8B-B14F-4D97-AF65-F5344CB8AC3E}">
        <p14:creationId xmlns:p14="http://schemas.microsoft.com/office/powerpoint/2010/main" val="166723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10DA-DC5D-CE42-B689-6A5CB596F4BC}"/>
              </a:ext>
            </a:extLst>
          </p:cNvPr>
          <p:cNvSpPr>
            <a:spLocks noGrp="1"/>
          </p:cNvSpPr>
          <p:nvPr>
            <p:ph type="title"/>
          </p:nvPr>
        </p:nvSpPr>
        <p:spPr/>
        <p:txBody>
          <a:bodyPr>
            <a:normAutofit/>
          </a:bodyPr>
          <a:lstStyle/>
          <a:p>
            <a:r>
              <a:rPr lang="en-US" altLang="zh-CN"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EFECD2-0AEA-6043-8E5A-38FB8743BF18}"/>
              </a:ext>
            </a:extLst>
          </p:cNvPr>
          <p:cNvSpPr>
            <a:spLocks noGrp="1"/>
          </p:cNvSpPr>
          <p:nvPr>
            <p:ph idx="1"/>
          </p:nvPr>
        </p:nvSpPr>
        <p:spPr/>
        <p:txBody>
          <a:bodyPr/>
          <a:lstStyle/>
          <a:p>
            <a:r>
              <a:rPr lang="en-US" dirty="0"/>
              <a:t>Finally,</a:t>
            </a:r>
            <a:r>
              <a:rPr lang="zh-CN" altLang="en-US" dirty="0"/>
              <a:t> </a:t>
            </a:r>
            <a:r>
              <a:rPr lang="en-US" altLang="zh-CN" dirty="0"/>
              <a:t>we</a:t>
            </a:r>
            <a:r>
              <a:rPr lang="zh-CN" altLang="en-US" dirty="0"/>
              <a:t> </a:t>
            </a:r>
            <a:r>
              <a:rPr lang="en-US" altLang="zh-CN" dirty="0"/>
              <a:t>will get all the marker modules, and the sum expression plot.</a:t>
            </a:r>
          </a:p>
          <a:p>
            <a:r>
              <a:rPr lang="en-US" dirty="0"/>
              <a:t>Clustering inference can be made.</a:t>
            </a:r>
          </a:p>
          <a:p>
            <a:r>
              <a:rPr lang="en-US" dirty="0"/>
              <a:t>Our method can identify all the subtypes</a:t>
            </a:r>
          </a:p>
          <a:p>
            <a:r>
              <a:rPr lang="en-US" dirty="0"/>
              <a:t>But SC3, SIMLR and other tools can not</a:t>
            </a:r>
          </a:p>
        </p:txBody>
      </p:sp>
    </p:spTree>
    <p:extLst>
      <p:ext uri="{BB962C8B-B14F-4D97-AF65-F5344CB8AC3E}">
        <p14:creationId xmlns:p14="http://schemas.microsoft.com/office/powerpoint/2010/main" val="273707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1678-043A-424C-BF90-3ECE7332D5E3}"/>
              </a:ext>
            </a:extLst>
          </p:cNvPr>
          <p:cNvSpPr>
            <a:spLocks noGrp="1"/>
          </p:cNvSpPr>
          <p:nvPr>
            <p:ph type="title"/>
          </p:nvPr>
        </p:nvSpPr>
        <p:spPr/>
        <p:txBody>
          <a:bodyPr/>
          <a:lstStyle/>
          <a:p>
            <a:r>
              <a:rPr lang="en-US" altLang="zh-CN" dirty="0"/>
              <a:t>Overview</a:t>
            </a:r>
            <a:r>
              <a:rPr lang="zh-CN" altLang="en-US" dirty="0"/>
              <a:t> </a:t>
            </a:r>
            <a:endParaRPr lang="en-US" dirty="0"/>
          </a:p>
        </p:txBody>
      </p:sp>
      <p:sp>
        <p:nvSpPr>
          <p:cNvPr id="3" name="Content Placeholder 2">
            <a:extLst>
              <a:ext uri="{FF2B5EF4-FFF2-40B4-BE49-F238E27FC236}">
                <a16:creationId xmlns:a16="http://schemas.microsoft.com/office/drawing/2014/main" id="{FF4F2617-EA22-8B4A-8062-8A2A08949BE4}"/>
              </a:ext>
            </a:extLst>
          </p:cNvPr>
          <p:cNvSpPr>
            <a:spLocks noGrp="1"/>
          </p:cNvSpPr>
          <p:nvPr>
            <p:ph idx="1"/>
          </p:nvPr>
        </p:nvSpPr>
        <p:spPr/>
        <p:txBody>
          <a:bodyPr/>
          <a:lstStyle/>
          <a:p>
            <a:r>
              <a:rPr lang="en-US" altLang="zh-CN" dirty="0"/>
              <a:t>Current</a:t>
            </a:r>
            <a:r>
              <a:rPr lang="zh-CN" altLang="en-US" dirty="0"/>
              <a:t> </a:t>
            </a:r>
            <a:r>
              <a:rPr lang="en-US" altLang="zh-CN" dirty="0"/>
              <a:t>clustering</a:t>
            </a:r>
            <a:r>
              <a:rPr lang="zh-CN" altLang="en-US" dirty="0"/>
              <a:t> </a:t>
            </a:r>
            <a:r>
              <a:rPr lang="en-US" altLang="zh-CN" dirty="0"/>
              <a:t>methods</a:t>
            </a:r>
            <a:r>
              <a:rPr lang="zh-CN" altLang="en-US" dirty="0"/>
              <a:t> </a:t>
            </a:r>
            <a:r>
              <a:rPr lang="en-US" altLang="zh-CN" dirty="0"/>
              <a:t>for</a:t>
            </a:r>
            <a:r>
              <a:rPr lang="zh-CN" altLang="en-US" dirty="0"/>
              <a:t> </a:t>
            </a:r>
            <a:r>
              <a:rPr lang="en-US" altLang="zh-CN" dirty="0" err="1"/>
              <a:t>scRNAseq</a:t>
            </a:r>
            <a:r>
              <a:rPr lang="zh-CN" altLang="en-US" dirty="0"/>
              <a:t> </a:t>
            </a:r>
            <a:r>
              <a:rPr lang="en-US" altLang="zh-CN" dirty="0"/>
              <a:t>and</a:t>
            </a:r>
            <a:r>
              <a:rPr lang="zh-CN" altLang="en-US" dirty="0"/>
              <a:t> </a:t>
            </a:r>
            <a:r>
              <a:rPr lang="en-US" altLang="zh-CN" dirty="0"/>
              <a:t>limitations</a:t>
            </a:r>
          </a:p>
          <a:p>
            <a:r>
              <a:rPr lang="en-HK" dirty="0"/>
              <a:t>Hypothesis</a:t>
            </a:r>
            <a:r>
              <a:rPr lang="zh-CN" altLang="en-US" dirty="0"/>
              <a:t> </a:t>
            </a:r>
            <a:r>
              <a:rPr lang="en-US" altLang="zh-CN" dirty="0"/>
              <a:t>and</a:t>
            </a:r>
            <a:r>
              <a:rPr lang="zh-CN" altLang="en-US" dirty="0"/>
              <a:t> </a:t>
            </a:r>
            <a:r>
              <a:rPr lang="en-HK" dirty="0"/>
              <a:t>Inspiration</a:t>
            </a:r>
            <a:r>
              <a:rPr lang="zh-CN" altLang="en-US" dirty="0"/>
              <a:t> </a:t>
            </a:r>
            <a:endParaRPr lang="en-HK" altLang="zh-CN" dirty="0"/>
          </a:p>
          <a:p>
            <a:r>
              <a:rPr lang="en-HK" dirty="0"/>
              <a:t>Algorithm</a:t>
            </a:r>
            <a:r>
              <a:rPr lang="zh-CN" altLang="en-US" dirty="0"/>
              <a:t> </a:t>
            </a:r>
            <a:r>
              <a:rPr lang="en-US" altLang="zh-CN" dirty="0"/>
              <a:t>of</a:t>
            </a:r>
            <a:r>
              <a:rPr lang="zh-CN" altLang="en-US" dirty="0"/>
              <a:t> </a:t>
            </a:r>
            <a:r>
              <a:rPr lang="en-US" altLang="zh-CN" dirty="0"/>
              <a:t>MSIC</a:t>
            </a:r>
          </a:p>
          <a:p>
            <a:r>
              <a:rPr lang="en-US"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p>
          <a:p>
            <a:r>
              <a:rPr lang="en-US" altLang="zh-CN" dirty="0"/>
              <a:t>Application</a:t>
            </a:r>
            <a:r>
              <a:rPr lang="zh-CN" altLang="en-US" dirty="0"/>
              <a:t> </a:t>
            </a:r>
            <a:r>
              <a:rPr lang="en-US" altLang="zh-CN" dirty="0"/>
              <a:t>in</a:t>
            </a:r>
            <a:r>
              <a:rPr lang="zh-CN" altLang="en-US" dirty="0"/>
              <a:t> </a:t>
            </a:r>
            <a:r>
              <a:rPr lang="en-US" altLang="zh-CN" dirty="0"/>
              <a:t>real</a:t>
            </a:r>
            <a:r>
              <a:rPr lang="zh-CN" altLang="en-US" dirty="0"/>
              <a:t> </a:t>
            </a:r>
            <a:r>
              <a:rPr lang="en-US" altLang="zh-CN" dirty="0"/>
              <a:t>cases</a:t>
            </a:r>
          </a:p>
          <a:p>
            <a:r>
              <a:rPr lang="en-US" altLang="zh-CN" dirty="0"/>
              <a:t>Conclusions</a:t>
            </a:r>
            <a:r>
              <a:rPr lang="zh-CN" altLang="en-US" dirty="0"/>
              <a:t> </a:t>
            </a:r>
            <a:endParaRPr lang="en-HK" dirty="0"/>
          </a:p>
          <a:p>
            <a:endParaRPr lang="en-US" dirty="0"/>
          </a:p>
        </p:txBody>
      </p:sp>
    </p:spTree>
    <p:extLst>
      <p:ext uri="{BB962C8B-B14F-4D97-AF65-F5344CB8AC3E}">
        <p14:creationId xmlns:p14="http://schemas.microsoft.com/office/powerpoint/2010/main" val="2060070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EA5-D29D-D246-AD1F-1B65E13E7C22}"/>
              </a:ext>
            </a:extLst>
          </p:cNvPr>
          <p:cNvSpPr>
            <a:spLocks noGrp="1"/>
          </p:cNvSpPr>
          <p:nvPr>
            <p:ph type="title"/>
          </p:nvPr>
        </p:nvSpPr>
        <p:spPr/>
        <p:txBody>
          <a:bodyPr/>
          <a:lstStyle/>
          <a:p>
            <a:r>
              <a:rPr lang="en-US" altLang="zh-CN" dirty="0"/>
              <a:t>Performance</a:t>
            </a:r>
            <a:r>
              <a:rPr lang="zh-CN" altLang="en-US" dirty="0"/>
              <a:t> </a:t>
            </a:r>
            <a:r>
              <a:rPr lang="en-US" altLang="zh-CN" dirty="0"/>
              <a:t>on</a:t>
            </a:r>
            <a:r>
              <a:rPr lang="zh-CN" altLang="en-US" dirty="0"/>
              <a:t> </a:t>
            </a:r>
            <a:r>
              <a:rPr lang="en-US" altLang="zh-CN" dirty="0"/>
              <a:t>real</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7D45EF-4283-464E-A8FE-967BA8183312}"/>
              </a:ext>
            </a:extLst>
          </p:cNvPr>
          <p:cNvSpPr>
            <a:spLocks noGrp="1"/>
          </p:cNvSpPr>
          <p:nvPr>
            <p:ph idx="1"/>
          </p:nvPr>
        </p:nvSpPr>
        <p:spPr/>
        <p:txBody>
          <a:bodyPr/>
          <a:lstStyle/>
          <a:p>
            <a:r>
              <a:rPr lang="en-US" altLang="zh-CN" dirty="0"/>
              <a:t>Smart-seq:</a:t>
            </a:r>
          </a:p>
          <a:p>
            <a:pPr lvl="1"/>
            <a:r>
              <a:rPr lang="en-US" altLang="zh-CN" dirty="0"/>
              <a:t>100-1000 cells</a:t>
            </a:r>
          </a:p>
          <a:p>
            <a:pPr lvl="1"/>
            <a:r>
              <a:rPr lang="en-US" altLang="zh-CN" dirty="0"/>
              <a:t>3k-10k expressed genes</a:t>
            </a:r>
          </a:p>
          <a:p>
            <a:pPr lvl="1"/>
            <a:r>
              <a:rPr lang="en-US" altLang="zh-CN" dirty="0"/>
              <a:t>Low dropout rate</a:t>
            </a:r>
          </a:p>
          <a:p>
            <a:r>
              <a:rPr lang="en-US" altLang="zh-CN" dirty="0"/>
              <a:t>10x</a:t>
            </a:r>
            <a:r>
              <a:rPr lang="zh-CN" altLang="en-US" dirty="0"/>
              <a:t> </a:t>
            </a:r>
            <a:r>
              <a:rPr lang="en-US" altLang="zh-CN" dirty="0"/>
              <a:t>genomics</a:t>
            </a:r>
          </a:p>
          <a:p>
            <a:pPr lvl="1"/>
            <a:r>
              <a:rPr lang="en-US" dirty="0"/>
              <a:t>1k-10k cells</a:t>
            </a:r>
          </a:p>
          <a:p>
            <a:pPr lvl="1"/>
            <a:r>
              <a:rPr lang="en-US" dirty="0"/>
              <a:t>500-3000 expressed genes</a:t>
            </a:r>
          </a:p>
          <a:p>
            <a:pPr lvl="1"/>
            <a:r>
              <a:rPr lang="en-US" dirty="0"/>
              <a:t>High dropout rate</a:t>
            </a:r>
          </a:p>
        </p:txBody>
      </p:sp>
    </p:spTree>
    <p:extLst>
      <p:ext uri="{BB962C8B-B14F-4D97-AF65-F5344CB8AC3E}">
        <p14:creationId xmlns:p14="http://schemas.microsoft.com/office/powerpoint/2010/main" val="3615182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735D-7A81-464B-AC0C-D85583282A6C}"/>
              </a:ext>
            </a:extLst>
          </p:cNvPr>
          <p:cNvSpPr>
            <a:spLocks noGrp="1"/>
          </p:cNvSpPr>
          <p:nvPr>
            <p:ph type="title"/>
          </p:nvPr>
        </p:nvSpPr>
        <p:spPr/>
        <p:txBody>
          <a:bodyPr/>
          <a:lstStyle/>
          <a:p>
            <a:r>
              <a:rPr lang="en-US" dirty="0"/>
              <a:t>Smart-seq dataset</a:t>
            </a:r>
          </a:p>
        </p:txBody>
      </p:sp>
      <p:sp>
        <p:nvSpPr>
          <p:cNvPr id="3" name="Content Placeholder 2">
            <a:extLst>
              <a:ext uri="{FF2B5EF4-FFF2-40B4-BE49-F238E27FC236}">
                <a16:creationId xmlns:a16="http://schemas.microsoft.com/office/drawing/2014/main" id="{66E117B2-4F40-5D40-989D-F9C72791F4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7764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C656-EC8F-E241-964C-DAD2D8C16577}"/>
              </a:ext>
            </a:extLst>
          </p:cNvPr>
          <p:cNvSpPr>
            <a:spLocks noGrp="1"/>
          </p:cNvSpPr>
          <p:nvPr>
            <p:ph type="title"/>
          </p:nvPr>
        </p:nvSpPr>
        <p:spPr/>
        <p:txBody>
          <a:bodyPr/>
          <a:lstStyle/>
          <a:p>
            <a:r>
              <a:rPr lang="en-US" altLang="zh-CN" dirty="0"/>
              <a:t>Co-</a:t>
            </a:r>
            <a:r>
              <a:rPr lang="en-US" altLang="zh-CN" dirty="0" err="1"/>
              <a:t>expresssion</a:t>
            </a:r>
            <a:r>
              <a:rPr lang="zh-CN" altLang="en-US" dirty="0"/>
              <a:t> </a:t>
            </a:r>
            <a:r>
              <a:rPr lang="en-US" altLang="zh-CN" dirty="0"/>
              <a:t>network</a:t>
            </a:r>
            <a:r>
              <a:rPr lang="zh-CN" altLang="en-US" dirty="0"/>
              <a:t> </a:t>
            </a:r>
            <a:r>
              <a:rPr lang="en-US" altLang="zh-CN" dirty="0"/>
              <a:t>analysis</a:t>
            </a:r>
            <a:endParaRPr lang="en-US" dirty="0"/>
          </a:p>
        </p:txBody>
      </p:sp>
      <p:sp>
        <p:nvSpPr>
          <p:cNvPr id="3" name="Content Placeholder 2">
            <a:extLst>
              <a:ext uri="{FF2B5EF4-FFF2-40B4-BE49-F238E27FC236}">
                <a16:creationId xmlns:a16="http://schemas.microsoft.com/office/drawing/2014/main" id="{45F57073-8922-004F-A9A3-52B26123D218}"/>
              </a:ext>
            </a:extLst>
          </p:cNvPr>
          <p:cNvSpPr>
            <a:spLocks noGrp="1"/>
          </p:cNvSpPr>
          <p:nvPr>
            <p:ph idx="1"/>
          </p:nvPr>
        </p:nvSpPr>
        <p:spPr/>
        <p:txBody>
          <a:bodyPr/>
          <a:lstStyle/>
          <a:p>
            <a:r>
              <a:rPr lang="en-US" dirty="0"/>
              <a:t>Improvements</a:t>
            </a:r>
            <a:r>
              <a:rPr lang="zh-CN" altLang="en-US" dirty="0"/>
              <a:t> </a:t>
            </a:r>
            <a:endParaRPr lang="en-US" altLang="zh-CN" dirty="0"/>
          </a:p>
          <a:p>
            <a:r>
              <a:rPr lang="en-US" dirty="0"/>
              <a:t>Compare to WGCNA</a:t>
            </a:r>
          </a:p>
        </p:txBody>
      </p:sp>
    </p:spTree>
    <p:extLst>
      <p:ext uri="{BB962C8B-B14F-4D97-AF65-F5344CB8AC3E}">
        <p14:creationId xmlns:p14="http://schemas.microsoft.com/office/powerpoint/2010/main" val="53144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B0F-2920-6A44-844C-CD7DA43AC2AB}"/>
              </a:ext>
            </a:extLst>
          </p:cNvPr>
          <p:cNvSpPr>
            <a:spLocks noGrp="1"/>
          </p:cNvSpPr>
          <p:nvPr>
            <p:ph type="title"/>
          </p:nvPr>
        </p:nvSpPr>
        <p:spPr/>
        <p:txBody>
          <a:bodyPr/>
          <a:lstStyle/>
          <a:p>
            <a:r>
              <a:rPr lang="en-US" dirty="0"/>
              <a:t>Time consumption</a:t>
            </a:r>
            <a:r>
              <a:rPr lang="zh-CN" altLang="en-US" dirty="0"/>
              <a:t> </a:t>
            </a:r>
            <a:r>
              <a:rPr lang="en-US" altLang="zh-CN" dirty="0"/>
              <a:t>comparison</a:t>
            </a:r>
            <a:endParaRPr lang="en-US" dirty="0"/>
          </a:p>
        </p:txBody>
      </p:sp>
      <p:sp>
        <p:nvSpPr>
          <p:cNvPr id="3" name="Content Placeholder 2">
            <a:extLst>
              <a:ext uri="{FF2B5EF4-FFF2-40B4-BE49-F238E27FC236}">
                <a16:creationId xmlns:a16="http://schemas.microsoft.com/office/drawing/2014/main" id="{6963A2A0-E952-8240-A887-75171FF594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547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1CB4-253B-8948-9824-F6D9442F03A2}"/>
              </a:ext>
            </a:extLst>
          </p:cNvPr>
          <p:cNvSpPr>
            <a:spLocks noGrp="1"/>
          </p:cNvSpPr>
          <p:nvPr>
            <p:ph type="title"/>
          </p:nvPr>
        </p:nvSpPr>
        <p:spPr/>
        <p:txBody>
          <a:bodyPr>
            <a:normAutofit/>
          </a:bodyPr>
          <a:lstStyle/>
          <a:p>
            <a:r>
              <a:rPr lang="en-US" dirty="0"/>
              <a:t>Key</a:t>
            </a:r>
            <a:r>
              <a:rPr lang="zh-CN" altLang="en-US" dirty="0"/>
              <a:t> </a:t>
            </a:r>
            <a:r>
              <a:rPr lang="en-HK" altLang="zh-CN" dirty="0"/>
              <a:t>advantages</a:t>
            </a:r>
            <a:r>
              <a:rPr lang="zh-CN" altLang="en-US" dirty="0"/>
              <a:t> </a:t>
            </a:r>
            <a:r>
              <a:rPr lang="en-US" altLang="zh-CN" dirty="0"/>
              <a:t>-</a:t>
            </a:r>
            <a:r>
              <a:rPr lang="zh-CN" altLang="en-US" dirty="0"/>
              <a:t> </a:t>
            </a:r>
            <a:r>
              <a:rPr lang="en-US" altLang="zh-CN" dirty="0"/>
              <a:t>conclusion</a:t>
            </a:r>
            <a:endParaRPr lang="en-US" dirty="0"/>
          </a:p>
        </p:txBody>
      </p:sp>
      <p:sp>
        <p:nvSpPr>
          <p:cNvPr id="3" name="Content Placeholder 2">
            <a:extLst>
              <a:ext uri="{FF2B5EF4-FFF2-40B4-BE49-F238E27FC236}">
                <a16:creationId xmlns:a16="http://schemas.microsoft.com/office/drawing/2014/main" id="{F9BE9C7F-03B4-4B4F-ACE8-B7BF8073EE12}"/>
              </a:ext>
            </a:extLst>
          </p:cNvPr>
          <p:cNvSpPr>
            <a:spLocks noGrp="1"/>
          </p:cNvSpPr>
          <p:nvPr>
            <p:ph idx="1"/>
          </p:nvPr>
        </p:nvSpPr>
        <p:spPr/>
        <p:txBody>
          <a:bodyPr>
            <a:normAutofit/>
          </a:bodyPr>
          <a:lstStyle/>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k</a:t>
            </a:r>
            <a:r>
              <a:rPr lang="zh-CN" altLang="en-US" dirty="0"/>
              <a:t> </a:t>
            </a:r>
            <a:r>
              <a:rPr lang="en-US" altLang="zh-CN" dirty="0"/>
              <a:t>for</a:t>
            </a:r>
            <a:r>
              <a:rPr lang="zh-CN" altLang="en-US" dirty="0"/>
              <a:t> </a:t>
            </a:r>
            <a:r>
              <a:rPr lang="en-US" altLang="zh-CN" dirty="0"/>
              <a:t>clustering</a:t>
            </a:r>
          </a:p>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do</a:t>
            </a:r>
            <a:r>
              <a:rPr lang="zh-CN" altLang="en-US" dirty="0"/>
              <a:t> </a:t>
            </a:r>
            <a:r>
              <a:rPr lang="en-US" altLang="zh-CN" dirty="0"/>
              <a:t>feature</a:t>
            </a:r>
            <a:r>
              <a:rPr lang="zh-CN" altLang="en-US" dirty="0"/>
              <a:t> </a:t>
            </a:r>
            <a:r>
              <a:rPr lang="en-US" altLang="zh-CN" dirty="0"/>
              <a:t>selection</a:t>
            </a:r>
          </a:p>
          <a:p>
            <a:r>
              <a:rPr lang="en-US" altLang="zh-CN" dirty="0"/>
              <a:t>Can</a:t>
            </a:r>
            <a:r>
              <a:rPr lang="zh-CN" altLang="en-US" dirty="0"/>
              <a:t> </a:t>
            </a:r>
            <a:r>
              <a:rPr lang="en-US" altLang="zh-CN" dirty="0"/>
              <a:t>identify</a:t>
            </a:r>
            <a:r>
              <a:rPr lang="zh-CN" altLang="en-US" dirty="0"/>
              <a:t> </a:t>
            </a:r>
            <a:r>
              <a:rPr lang="en-US" altLang="zh-CN" dirty="0"/>
              <a:t>negative</a:t>
            </a:r>
            <a:r>
              <a:rPr lang="zh-CN" altLang="en-US" dirty="0"/>
              <a:t> </a:t>
            </a:r>
            <a:r>
              <a:rPr lang="en-US" altLang="zh-CN" dirty="0"/>
              <a:t>markers</a:t>
            </a:r>
          </a:p>
          <a:p>
            <a:r>
              <a:rPr lang="en-US" altLang="zh-CN" dirty="0"/>
              <a:t>Can</a:t>
            </a:r>
            <a:r>
              <a:rPr lang="zh-CN" altLang="en-US" dirty="0"/>
              <a:t> </a:t>
            </a:r>
            <a:r>
              <a:rPr lang="en-US" altLang="zh-CN" dirty="0"/>
              <a:t>identify</a:t>
            </a:r>
            <a:r>
              <a:rPr lang="zh-CN" altLang="en-US" dirty="0"/>
              <a:t> </a:t>
            </a:r>
            <a:r>
              <a:rPr lang="en-US" altLang="zh-CN" dirty="0"/>
              <a:t>the</a:t>
            </a:r>
            <a:r>
              <a:rPr lang="zh-CN" altLang="en-US" dirty="0"/>
              <a:t> </a:t>
            </a:r>
            <a:r>
              <a:rPr lang="en-US" altLang="zh-CN" dirty="0"/>
              <a:t>intermediate</a:t>
            </a:r>
            <a:r>
              <a:rPr lang="zh-CN" altLang="en-US" dirty="0"/>
              <a:t> </a:t>
            </a:r>
            <a:r>
              <a:rPr lang="en-US" altLang="zh-CN" dirty="0"/>
              <a:t>subgroup</a:t>
            </a:r>
          </a:p>
          <a:p>
            <a:r>
              <a:rPr lang="en-US" altLang="zh-CN" dirty="0"/>
              <a:t>Can</a:t>
            </a:r>
            <a:r>
              <a:rPr lang="zh-CN" altLang="en-US" dirty="0"/>
              <a:t> </a:t>
            </a:r>
            <a:r>
              <a:rPr lang="en-US" altLang="zh-CN" dirty="0"/>
              <a:t>identify</a:t>
            </a:r>
            <a:r>
              <a:rPr lang="zh-CN" altLang="en-US" dirty="0"/>
              <a:t> </a:t>
            </a:r>
            <a:r>
              <a:rPr lang="en-US" altLang="zh-CN" dirty="0"/>
              <a:t>rare</a:t>
            </a:r>
            <a:r>
              <a:rPr lang="zh-CN" altLang="en-US" dirty="0"/>
              <a:t> </a:t>
            </a:r>
            <a:r>
              <a:rPr lang="en-US" altLang="zh-CN" dirty="0"/>
              <a:t>subgroup</a:t>
            </a:r>
            <a:endParaRPr lang="en-US" dirty="0"/>
          </a:p>
          <a:p>
            <a:r>
              <a:rPr lang="en-US" dirty="0"/>
              <a:t>Greatly</a:t>
            </a:r>
            <a:r>
              <a:rPr lang="zh-CN" altLang="en-US" dirty="0"/>
              <a:t> </a:t>
            </a:r>
            <a:r>
              <a:rPr lang="en-US" altLang="zh-CN" dirty="0"/>
              <a:t>reduce</a:t>
            </a:r>
            <a:r>
              <a:rPr lang="zh-CN" altLang="en-US" dirty="0"/>
              <a:t> </a:t>
            </a:r>
            <a:r>
              <a:rPr lang="en-US" altLang="zh-CN" dirty="0"/>
              <a:t>the</a:t>
            </a:r>
            <a:r>
              <a:rPr lang="zh-CN" altLang="en-US" dirty="0"/>
              <a:t> </a:t>
            </a:r>
            <a:r>
              <a:rPr lang="en-HK" dirty="0"/>
              <a:t>computing resource</a:t>
            </a:r>
            <a:r>
              <a:rPr lang="zh-CN" altLang="en-US" dirty="0"/>
              <a:t> </a:t>
            </a:r>
            <a:r>
              <a:rPr lang="en-US" altLang="zh-CN" dirty="0"/>
              <a:t>(at</a:t>
            </a:r>
            <a:r>
              <a:rPr lang="zh-CN" altLang="en-US" dirty="0"/>
              <a:t> </a:t>
            </a:r>
            <a:r>
              <a:rPr lang="en-US" altLang="zh-CN" dirty="0"/>
              <a:t>least</a:t>
            </a:r>
            <a:r>
              <a:rPr lang="zh-CN" altLang="en-US" dirty="0"/>
              <a:t> </a:t>
            </a:r>
            <a:r>
              <a:rPr lang="en-US" altLang="zh-CN" dirty="0"/>
              <a:t>10</a:t>
            </a:r>
            <a:r>
              <a:rPr lang="zh-CN" altLang="en-US" dirty="0"/>
              <a:t> </a:t>
            </a:r>
            <a:r>
              <a:rPr lang="en-US" altLang="zh-CN" dirty="0"/>
              <a:t>folds)</a:t>
            </a:r>
            <a:endParaRPr lang="en-US" dirty="0"/>
          </a:p>
          <a:p>
            <a:r>
              <a:rPr lang="en-US" altLang="zh-CN" dirty="0"/>
              <a:t>More</a:t>
            </a:r>
            <a:r>
              <a:rPr lang="zh-CN" altLang="en-US" dirty="0"/>
              <a:t> </a:t>
            </a:r>
            <a:r>
              <a:rPr lang="en-US" altLang="zh-CN" dirty="0"/>
              <a:t>intuitive</a:t>
            </a:r>
            <a:r>
              <a:rPr lang="zh-CN" altLang="en-US" dirty="0"/>
              <a:t> </a:t>
            </a:r>
            <a:r>
              <a:rPr lang="en-US" altLang="zh-CN" dirty="0"/>
              <a:t>strategy</a:t>
            </a:r>
          </a:p>
          <a:p>
            <a:r>
              <a:rPr lang="en-US" altLang="zh-CN" dirty="0"/>
              <a:t>Great</a:t>
            </a:r>
            <a:r>
              <a:rPr lang="zh-CN" altLang="en-US" dirty="0"/>
              <a:t> </a:t>
            </a:r>
            <a:r>
              <a:rPr lang="en-US" altLang="zh-CN" dirty="0"/>
              <a:t>benefit</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analysis</a:t>
            </a:r>
            <a:endParaRPr lang="en-US" dirty="0"/>
          </a:p>
        </p:txBody>
      </p:sp>
    </p:spTree>
    <p:extLst>
      <p:ext uri="{BB962C8B-B14F-4D97-AF65-F5344CB8AC3E}">
        <p14:creationId xmlns:p14="http://schemas.microsoft.com/office/powerpoint/2010/main" val="229964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49749-DF10-4BD7-81A3-2BACB88B9324}"/>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7065C5A3-D7B2-4B4D-A5C5-848D2C9EBAEB}"/>
              </a:ext>
            </a:extLst>
          </p:cNvPr>
          <p:cNvSpPr>
            <a:spLocks noGrp="1"/>
          </p:cNvSpPr>
          <p:nvPr>
            <p:ph idx="1"/>
          </p:nvPr>
        </p:nvSpPr>
        <p:spPr/>
        <p:txBody>
          <a:bodyPr/>
          <a:lstStyle/>
          <a:p>
            <a:r>
              <a:rPr lang="en-US" dirty="0"/>
              <a:t>Dropout rate may largely affect the result.</a:t>
            </a:r>
          </a:p>
        </p:txBody>
      </p:sp>
    </p:spTree>
    <p:extLst>
      <p:ext uri="{BB962C8B-B14F-4D97-AF65-F5344CB8AC3E}">
        <p14:creationId xmlns:p14="http://schemas.microsoft.com/office/powerpoint/2010/main" val="12208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DFED-FAD8-6F42-B4C6-6DEE3DEB1A22}"/>
              </a:ext>
            </a:extLst>
          </p:cNvPr>
          <p:cNvSpPr>
            <a:spLocks noGrp="1"/>
          </p:cNvSpPr>
          <p:nvPr>
            <p:ph type="title"/>
          </p:nvPr>
        </p:nvSpPr>
        <p:spPr/>
        <p:txBody>
          <a:bodyPr/>
          <a:lstStyle/>
          <a:p>
            <a:r>
              <a:rPr lang="en-US" dirty="0"/>
              <a:t>To</a:t>
            </a:r>
            <a:r>
              <a:rPr lang="zh-CN" altLang="en-US" dirty="0"/>
              <a:t> </a:t>
            </a:r>
            <a:r>
              <a:rPr lang="en-US" altLang="zh-CN" dirty="0"/>
              <a:t>do</a:t>
            </a:r>
            <a:endParaRPr lang="en-US" dirty="0"/>
          </a:p>
        </p:txBody>
      </p:sp>
      <p:sp>
        <p:nvSpPr>
          <p:cNvPr id="3" name="Content Placeholder 2">
            <a:extLst>
              <a:ext uri="{FF2B5EF4-FFF2-40B4-BE49-F238E27FC236}">
                <a16:creationId xmlns:a16="http://schemas.microsoft.com/office/drawing/2014/main" id="{012248BD-BD48-554E-9E52-3F402B0B1BC0}"/>
              </a:ext>
            </a:extLst>
          </p:cNvPr>
          <p:cNvSpPr>
            <a:spLocks noGrp="1"/>
          </p:cNvSpPr>
          <p:nvPr>
            <p:ph idx="1"/>
          </p:nvPr>
        </p:nvSpPr>
        <p:spPr/>
        <p:txBody>
          <a:bodyPr/>
          <a:lstStyle/>
          <a:p>
            <a:r>
              <a:rPr lang="en-US" altLang="zh-CN" dirty="0"/>
              <a:t>Write</a:t>
            </a:r>
            <a:r>
              <a:rPr lang="zh-CN" altLang="en-US" dirty="0"/>
              <a:t> </a:t>
            </a:r>
            <a:r>
              <a:rPr lang="en-US" altLang="zh-CN" dirty="0"/>
              <a:t>a</a:t>
            </a:r>
            <a:r>
              <a:rPr lang="zh-CN" altLang="en-US" dirty="0"/>
              <a:t> </a:t>
            </a:r>
            <a:r>
              <a:rPr lang="en-US" altLang="zh-CN" dirty="0"/>
              <a:t>paper</a:t>
            </a:r>
          </a:p>
          <a:p>
            <a:r>
              <a:rPr lang="en-US" altLang="zh-CN" dirty="0"/>
              <a:t>Write</a:t>
            </a:r>
            <a:r>
              <a:rPr lang="zh-CN" altLang="en-US" dirty="0"/>
              <a:t> </a:t>
            </a:r>
            <a:r>
              <a:rPr lang="en-US" altLang="zh-CN" dirty="0"/>
              <a:t>a</a:t>
            </a:r>
            <a:r>
              <a:rPr lang="zh-CN" altLang="en-US" dirty="0"/>
              <a:t> </a:t>
            </a:r>
            <a:r>
              <a:rPr lang="en-US" altLang="zh-CN" dirty="0"/>
              <a:t>R</a:t>
            </a:r>
            <a:r>
              <a:rPr lang="zh-CN" altLang="en-US" dirty="0"/>
              <a:t> </a:t>
            </a:r>
            <a:r>
              <a:rPr lang="en-US" altLang="zh-CN" dirty="0"/>
              <a:t>package</a:t>
            </a:r>
            <a:r>
              <a:rPr lang="zh-CN" altLang="en-US" dirty="0"/>
              <a:t> </a:t>
            </a:r>
            <a:r>
              <a:rPr lang="en-US" altLang="zh-CN" dirty="0"/>
              <a:t>(submit</a:t>
            </a:r>
            <a:r>
              <a:rPr lang="zh-CN" altLang="en-US" dirty="0"/>
              <a:t> </a:t>
            </a:r>
            <a:r>
              <a:rPr lang="en-US" altLang="zh-CN" dirty="0"/>
              <a:t>to</a:t>
            </a:r>
            <a:r>
              <a:rPr lang="zh-CN" altLang="en-US" dirty="0"/>
              <a:t> </a:t>
            </a:r>
            <a:r>
              <a:rPr lang="en-US" altLang="zh-CN" dirty="0"/>
              <a:t>Bioconductor)</a:t>
            </a:r>
            <a:endParaRPr lang="en-US" dirty="0"/>
          </a:p>
        </p:txBody>
      </p:sp>
    </p:spTree>
    <p:extLst>
      <p:ext uri="{BB962C8B-B14F-4D97-AF65-F5344CB8AC3E}">
        <p14:creationId xmlns:p14="http://schemas.microsoft.com/office/powerpoint/2010/main" val="422382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0FC18-7C44-4F00-B508-E1A35337CAE5}"/>
              </a:ext>
            </a:extLst>
          </p:cNvPr>
          <p:cNvSpPr>
            <a:spLocks noGrp="1"/>
          </p:cNvSpPr>
          <p:nvPr>
            <p:ph type="title"/>
          </p:nvPr>
        </p:nvSpPr>
        <p:spPr/>
        <p:txBody>
          <a:bodyPr/>
          <a:lstStyle/>
          <a:p>
            <a:r>
              <a:rPr lang="en-US" dirty="0"/>
              <a:t>Clustering and the role of marker</a:t>
            </a:r>
          </a:p>
        </p:txBody>
      </p:sp>
      <p:sp>
        <p:nvSpPr>
          <p:cNvPr id="3" name="内容占位符 2">
            <a:extLst>
              <a:ext uri="{FF2B5EF4-FFF2-40B4-BE49-F238E27FC236}">
                <a16:creationId xmlns:a16="http://schemas.microsoft.com/office/drawing/2014/main" id="{6AA0679E-8F70-4206-9709-F18AA8C3FC32}"/>
              </a:ext>
            </a:extLst>
          </p:cNvPr>
          <p:cNvSpPr>
            <a:spLocks noGrp="1"/>
          </p:cNvSpPr>
          <p:nvPr>
            <p:ph idx="1"/>
          </p:nvPr>
        </p:nvSpPr>
        <p:spPr>
          <a:xfrm>
            <a:off x="838200" y="1825625"/>
            <a:ext cx="10515600" cy="4564024"/>
          </a:xfrm>
        </p:spPr>
        <p:txBody>
          <a:bodyPr>
            <a:normAutofit fontScale="92500" lnSpcReduction="20000"/>
          </a:bodyPr>
          <a:lstStyle/>
          <a:p>
            <a:r>
              <a:rPr lang="en-US" altLang="zh-CN" dirty="0"/>
              <a:t>Heterogeneity </a:t>
            </a:r>
          </a:p>
          <a:p>
            <a:pPr lvl="1">
              <a:buFont typeface="Wingdings" pitchFamily="2" charset="2"/>
              <a:buChar char="§"/>
            </a:pPr>
            <a:r>
              <a:rPr lang="en-US" dirty="0"/>
              <a:t>developmental/</a:t>
            </a:r>
            <a:r>
              <a:rPr lang="en-US" altLang="zh-CN" dirty="0"/>
              <a:t>pathogenic</a:t>
            </a:r>
            <a:r>
              <a:rPr lang="en-US" dirty="0"/>
              <a:t> mechanism</a:t>
            </a:r>
          </a:p>
          <a:p>
            <a:endParaRPr lang="en-US" dirty="0"/>
          </a:p>
          <a:p>
            <a:r>
              <a:rPr lang="en-US" dirty="0"/>
              <a:t>Before scRNA-seq:</a:t>
            </a:r>
          </a:p>
          <a:p>
            <a:pPr lvl="1">
              <a:buFont typeface="Wingdings" panose="05000000000000000000" pitchFamily="2" charset="2"/>
              <a:buChar char="§"/>
            </a:pPr>
            <a:r>
              <a:rPr lang="en-US" dirty="0"/>
              <a:t>Morphology</a:t>
            </a:r>
          </a:p>
          <a:p>
            <a:pPr lvl="1">
              <a:buFont typeface="Wingdings" panose="05000000000000000000" pitchFamily="2" charset="2"/>
              <a:buChar char="§"/>
            </a:pPr>
            <a:r>
              <a:rPr lang="en-US" dirty="0"/>
              <a:t>Surface protein</a:t>
            </a:r>
          </a:p>
          <a:p>
            <a:endParaRPr lang="en-US" dirty="0"/>
          </a:p>
          <a:p>
            <a:r>
              <a:rPr lang="en-US" dirty="0"/>
              <a:t>Marker gene: uniquely/highly expressed gene for certain cells.</a:t>
            </a:r>
          </a:p>
          <a:p>
            <a:r>
              <a:rPr lang="en-US" dirty="0"/>
              <a:t>Cell </a:t>
            </a:r>
            <a:r>
              <a:rPr lang="en-US" altLang="zh-CN" dirty="0"/>
              <a:t>identity: marker can </a:t>
            </a:r>
            <a:r>
              <a:rPr lang="en-US" dirty="0"/>
              <a:t>reliably distinguish between two or more clusters.</a:t>
            </a:r>
          </a:p>
          <a:p>
            <a:r>
              <a:rPr lang="en-US" dirty="0"/>
              <a:t>Crucially, marker genes can be used for experimental validation.</a:t>
            </a:r>
          </a:p>
          <a:p>
            <a:r>
              <a:rPr lang="en-US" dirty="0"/>
              <a:t>Marker genes may also be used for in situ imaging of the putative cell population.</a:t>
            </a:r>
          </a:p>
          <a:p>
            <a:endParaRPr lang="en-US" dirty="0"/>
          </a:p>
          <a:p>
            <a:endParaRPr lang="en-US" dirty="0"/>
          </a:p>
        </p:txBody>
      </p:sp>
    </p:spTree>
    <p:extLst>
      <p:ext uri="{BB962C8B-B14F-4D97-AF65-F5344CB8AC3E}">
        <p14:creationId xmlns:p14="http://schemas.microsoft.com/office/powerpoint/2010/main" val="314568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A7371E0-427D-B84C-90C7-54064BDFD642}"/>
              </a:ext>
            </a:extLst>
          </p:cNvPr>
          <p:cNvSpPr txBox="1">
            <a:spLocks/>
          </p:cNvSpPr>
          <p:nvPr/>
        </p:nvSpPr>
        <p:spPr>
          <a:xfrm>
            <a:off x="7337502" y="1194254"/>
            <a:ext cx="4537823" cy="53167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Marker</a:t>
            </a:r>
            <a:r>
              <a:rPr lang="zh-CN" altLang="en-US" sz="2000" dirty="0"/>
              <a:t> </a:t>
            </a:r>
            <a:r>
              <a:rPr lang="en-US" altLang="zh-CN" sz="2000" dirty="0"/>
              <a:t>types</a:t>
            </a:r>
            <a:r>
              <a:rPr lang="zh-CN" altLang="en-US" sz="2000" dirty="0"/>
              <a:t> </a:t>
            </a:r>
            <a:r>
              <a:rPr lang="en-US" altLang="zh-CN" sz="2000" dirty="0"/>
              <a:t>(MTs)</a:t>
            </a:r>
          </a:p>
          <a:p>
            <a:r>
              <a:rPr lang="en-US" altLang="zh-CN" sz="2000"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same</a:t>
            </a:r>
            <a:r>
              <a:rPr lang="zh-CN" altLang="en-US" sz="2000" dirty="0"/>
              <a:t> </a:t>
            </a:r>
            <a:r>
              <a:rPr lang="en-US" altLang="zh-CN" sz="2000" dirty="0"/>
              <a:t>expression</a:t>
            </a:r>
            <a:r>
              <a:rPr lang="zh-CN" altLang="en-US" sz="2000" dirty="0"/>
              <a:t> </a:t>
            </a:r>
            <a:r>
              <a:rPr lang="en-US" altLang="zh-CN" sz="2000" dirty="0"/>
              <a:t>level</a:t>
            </a:r>
          </a:p>
          <a:p>
            <a:r>
              <a:rPr lang="en-US" altLang="zh-CN" sz="2000" dirty="0"/>
              <a:t>MT1-neg</a:t>
            </a:r>
            <a:r>
              <a:rPr lang="zh-CN" altLang="en-US" sz="2000" dirty="0"/>
              <a:t> </a:t>
            </a:r>
            <a:r>
              <a:rPr lang="en-US" altLang="zh-CN" sz="2000" dirty="0"/>
              <a:t>–</a:t>
            </a:r>
            <a:r>
              <a:rPr lang="zh-CN" altLang="en-US" sz="2000" dirty="0"/>
              <a:t> </a:t>
            </a:r>
            <a:r>
              <a:rPr lang="en-US" altLang="zh-CN" sz="2000" dirty="0"/>
              <a:t>negative</a:t>
            </a:r>
            <a:r>
              <a:rPr lang="zh-CN" altLang="en-US" sz="2000" dirty="0"/>
              <a:t> </a:t>
            </a:r>
            <a:r>
              <a:rPr lang="en-US" altLang="zh-CN" sz="2000" dirty="0"/>
              <a:t>markers</a:t>
            </a:r>
            <a:r>
              <a:rPr lang="zh-CN" altLang="en-US" sz="2000" dirty="0"/>
              <a:t> </a:t>
            </a:r>
            <a:r>
              <a:rPr lang="en-US" altLang="zh-CN" sz="2000" dirty="0"/>
              <a:t>of</a:t>
            </a:r>
            <a:r>
              <a:rPr lang="zh-CN" altLang="en-US" sz="2000" dirty="0"/>
              <a:t> </a:t>
            </a:r>
            <a:r>
              <a:rPr lang="en-US" altLang="zh-CN" sz="2000" dirty="0"/>
              <a:t>MT1</a:t>
            </a:r>
            <a:endParaRPr lang="en-HK" altLang="zh-CN" sz="2000" dirty="0"/>
          </a:p>
          <a:p>
            <a:r>
              <a:rPr lang="en-US" altLang="zh-CN" sz="2000" dirty="0"/>
              <a:t>MT1’ –</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different</a:t>
            </a:r>
            <a:r>
              <a:rPr lang="zh-CN" altLang="en-US" sz="2000" dirty="0"/>
              <a:t> </a:t>
            </a:r>
            <a:r>
              <a:rPr lang="en-US" altLang="zh-CN" sz="2000" dirty="0"/>
              <a:t>expression</a:t>
            </a:r>
            <a:r>
              <a:rPr lang="zh-CN" altLang="en-US" sz="2000" dirty="0"/>
              <a:t> </a:t>
            </a:r>
            <a:r>
              <a:rPr lang="en-US" altLang="zh-CN" sz="2000" dirty="0"/>
              <a:t>levels</a:t>
            </a:r>
          </a:p>
          <a:p>
            <a:r>
              <a:rPr lang="en-US" altLang="zh-CN" sz="2000"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HK" altLang="zh-CN" sz="2000" dirty="0"/>
              <a:t>synergistic change</a:t>
            </a:r>
            <a:r>
              <a:rPr lang="zh-CN" altLang="en-US" sz="2000" dirty="0"/>
              <a:t> </a:t>
            </a:r>
            <a:r>
              <a:rPr lang="en-US" altLang="zh-CN" sz="2000" dirty="0"/>
              <a:t>across</a:t>
            </a:r>
            <a:r>
              <a:rPr lang="zh-CN" altLang="en-US" sz="2000" dirty="0"/>
              <a:t> </a:t>
            </a:r>
            <a:r>
              <a:rPr lang="en-US" altLang="zh-CN" sz="2000" dirty="0"/>
              <a:t>cells</a:t>
            </a:r>
          </a:p>
          <a:p>
            <a:r>
              <a:rPr lang="en-US" altLang="zh-CN" sz="2000" dirty="0"/>
              <a:t>MT2- intermediate</a:t>
            </a:r>
            <a:r>
              <a:rPr lang="zh-CN" altLang="en-US" sz="2000" dirty="0"/>
              <a:t> </a:t>
            </a:r>
            <a:r>
              <a:rPr lang="en-US" altLang="zh-CN" sz="2000" dirty="0"/>
              <a:t>–</a:t>
            </a:r>
            <a:r>
              <a:rPr lang="zh-CN" altLang="en-US" sz="2000" dirty="0"/>
              <a:t> </a:t>
            </a:r>
            <a:r>
              <a:rPr lang="en-US" altLang="zh-CN" sz="2000" dirty="0"/>
              <a:t>intermediate</a:t>
            </a:r>
            <a:r>
              <a:rPr lang="zh-CN" altLang="en-US" sz="2000" dirty="0"/>
              <a:t> </a:t>
            </a:r>
            <a:r>
              <a:rPr lang="en-US" altLang="zh-CN" sz="2000" dirty="0"/>
              <a:t>genes</a:t>
            </a:r>
            <a:r>
              <a:rPr lang="zh-CN" altLang="en-US" sz="2000" dirty="0"/>
              <a:t> </a:t>
            </a:r>
            <a:r>
              <a:rPr lang="en-US" altLang="zh-CN" sz="2000" dirty="0"/>
              <a:t>between</a:t>
            </a:r>
            <a:r>
              <a:rPr lang="zh-CN" altLang="en-US" sz="2000" dirty="0"/>
              <a:t> </a:t>
            </a:r>
            <a:r>
              <a:rPr lang="en-US" altLang="zh-CN" sz="2000" dirty="0"/>
              <a:t>two</a:t>
            </a:r>
            <a:r>
              <a:rPr lang="zh-CN" altLang="en-US" sz="2000" dirty="0"/>
              <a:t> </a:t>
            </a:r>
            <a:r>
              <a:rPr lang="en-US" altLang="zh-CN" sz="2000" dirty="0"/>
              <a:t>subtypes</a:t>
            </a:r>
          </a:p>
          <a:p>
            <a:r>
              <a:rPr lang="en-US" altLang="zh-CN" sz="2000" dirty="0"/>
              <a:t>MT3</a:t>
            </a:r>
            <a:r>
              <a:rPr lang="zh-CN" altLang="en-US" sz="2000" dirty="0"/>
              <a:t> </a:t>
            </a:r>
            <a:r>
              <a:rPr lang="en-US" altLang="zh-CN" sz="2000" dirty="0"/>
              <a:t>–</a:t>
            </a:r>
            <a:r>
              <a:rPr lang="zh-CN" altLang="en-US" sz="2000" dirty="0"/>
              <a:t> </a:t>
            </a:r>
            <a:r>
              <a:rPr lang="en-US" altLang="zh-CN" sz="2000" dirty="0"/>
              <a:t>highly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in</a:t>
            </a:r>
            <a:r>
              <a:rPr lang="zh-CN" altLang="en-US" sz="2000" dirty="0"/>
              <a:t> </a:t>
            </a:r>
            <a:r>
              <a:rPr lang="en-US" altLang="zh-CN" sz="2000" dirty="0"/>
              <a:t>certain</a:t>
            </a:r>
            <a:r>
              <a:rPr lang="zh-CN" altLang="en-US" sz="2000" dirty="0"/>
              <a:t> </a:t>
            </a:r>
            <a:r>
              <a:rPr lang="en-US" altLang="zh-CN" sz="2000" dirty="0"/>
              <a:t>subtypes</a:t>
            </a:r>
          </a:p>
          <a:p>
            <a:r>
              <a:rPr lang="en-US" altLang="zh-CN" sz="2000" dirty="0"/>
              <a:t>MT4</a:t>
            </a:r>
            <a:r>
              <a:rPr lang="zh-CN" altLang="en-US" sz="2000" dirty="0"/>
              <a:t> </a:t>
            </a:r>
            <a:r>
              <a:rPr lang="en-US" altLang="zh-CN" sz="2000" dirty="0"/>
              <a:t>–</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HK" altLang="zh-CN" sz="2000" dirty="0"/>
              <a:t>gradually rising</a:t>
            </a:r>
            <a:r>
              <a:rPr lang="en-US" altLang="zh-CN" sz="2000" dirty="0"/>
              <a:t>/falling</a:t>
            </a:r>
            <a:r>
              <a:rPr lang="en-HK" altLang="zh-CN" sz="2000" dirty="0"/>
              <a:t> expression</a:t>
            </a:r>
          </a:p>
          <a:p>
            <a:r>
              <a:rPr lang="en-US" altLang="zh-CN" sz="2000" dirty="0"/>
              <a:t>Noise</a:t>
            </a:r>
            <a:r>
              <a:rPr lang="zh-CN" altLang="en-US" sz="2000" dirty="0"/>
              <a:t> </a:t>
            </a:r>
            <a:r>
              <a:rPr lang="en-US" altLang="zh-CN" sz="2000" dirty="0"/>
              <a:t>–</a:t>
            </a:r>
            <a:r>
              <a:rPr lang="zh-CN" altLang="en-US" sz="2000" dirty="0"/>
              <a:t> </a:t>
            </a:r>
            <a:r>
              <a:rPr lang="en-US" altLang="zh-CN" sz="2000" dirty="0"/>
              <a:t>randomly</a:t>
            </a:r>
            <a:r>
              <a:rPr lang="zh-CN" altLang="en-US" sz="2000" dirty="0"/>
              <a:t> </a:t>
            </a:r>
            <a:r>
              <a:rPr lang="en-US" altLang="zh-CN" sz="2000" dirty="0"/>
              <a:t>expressed</a:t>
            </a:r>
            <a:r>
              <a:rPr lang="zh-CN" altLang="en-US" sz="2000" dirty="0"/>
              <a:t> </a:t>
            </a:r>
            <a:r>
              <a:rPr lang="en-US" altLang="zh-CN" sz="2000" dirty="0"/>
              <a:t>genes</a:t>
            </a:r>
            <a:endParaRPr lang="en-HK" altLang="zh-CN" sz="2000" dirty="0"/>
          </a:p>
          <a:p>
            <a:endParaRPr lang="en-HK" sz="2000" dirty="0"/>
          </a:p>
          <a:p>
            <a:r>
              <a:rPr lang="en-US" sz="2000" dirty="0"/>
              <a:t>Biological insights</a:t>
            </a:r>
          </a:p>
        </p:txBody>
      </p:sp>
      <p:sp>
        <p:nvSpPr>
          <p:cNvPr id="6" name="TextBox 5">
            <a:extLst>
              <a:ext uri="{FF2B5EF4-FFF2-40B4-BE49-F238E27FC236}">
                <a16:creationId xmlns:a16="http://schemas.microsoft.com/office/drawing/2014/main" id="{0A7FDDF1-80C7-014B-A0FB-A366784B0421}"/>
              </a:ext>
            </a:extLst>
          </p:cNvPr>
          <p:cNvSpPr txBox="1"/>
          <p:nvPr/>
        </p:nvSpPr>
        <p:spPr>
          <a:xfrm>
            <a:off x="2662246" y="6455231"/>
            <a:ext cx="625492" cy="369332"/>
          </a:xfrm>
          <a:prstGeom prst="rect">
            <a:avLst/>
          </a:prstGeom>
          <a:noFill/>
        </p:spPr>
        <p:txBody>
          <a:bodyPr wrap="none" rtlCol="0">
            <a:spAutoFit/>
          </a:bodyPr>
          <a:lstStyle/>
          <a:p>
            <a:r>
              <a:rPr lang="en-US" altLang="zh-CN" b="1" dirty="0"/>
              <a:t>Cells</a:t>
            </a:r>
            <a:endParaRPr lang="en-US" b="1" dirty="0"/>
          </a:p>
        </p:txBody>
      </p:sp>
      <p:sp>
        <p:nvSpPr>
          <p:cNvPr id="7" name="TextBox 6">
            <a:extLst>
              <a:ext uri="{FF2B5EF4-FFF2-40B4-BE49-F238E27FC236}">
                <a16:creationId xmlns:a16="http://schemas.microsoft.com/office/drawing/2014/main" id="{1EDD96C7-F7F0-494D-B628-142833D616A1}"/>
              </a:ext>
            </a:extLst>
          </p:cNvPr>
          <p:cNvSpPr txBox="1"/>
          <p:nvPr/>
        </p:nvSpPr>
        <p:spPr>
          <a:xfrm rot="16200000">
            <a:off x="-69809" y="3281470"/>
            <a:ext cx="772969" cy="369332"/>
          </a:xfrm>
          <a:prstGeom prst="rect">
            <a:avLst/>
          </a:prstGeom>
          <a:noFill/>
        </p:spPr>
        <p:txBody>
          <a:bodyPr wrap="none" rtlCol="0">
            <a:spAutoFit/>
          </a:bodyPr>
          <a:lstStyle/>
          <a:p>
            <a:r>
              <a:rPr lang="en-US" altLang="zh-CN" b="1" dirty="0"/>
              <a:t>Genes</a:t>
            </a:r>
            <a:endParaRPr lang="en-US" b="1" dirty="0"/>
          </a:p>
        </p:txBody>
      </p:sp>
      <p:sp>
        <p:nvSpPr>
          <p:cNvPr id="8" name="TextBox 7">
            <a:extLst>
              <a:ext uri="{FF2B5EF4-FFF2-40B4-BE49-F238E27FC236}">
                <a16:creationId xmlns:a16="http://schemas.microsoft.com/office/drawing/2014/main" id="{37273C34-3188-AB48-812B-EFC34408213C}"/>
              </a:ext>
            </a:extLst>
          </p:cNvPr>
          <p:cNvSpPr txBox="1"/>
          <p:nvPr/>
        </p:nvSpPr>
        <p:spPr>
          <a:xfrm>
            <a:off x="8515396" y="347014"/>
            <a:ext cx="2076209" cy="584775"/>
          </a:xfrm>
          <a:prstGeom prst="rect">
            <a:avLst/>
          </a:prstGeom>
          <a:noFill/>
        </p:spPr>
        <p:txBody>
          <a:bodyPr wrap="none" rtlCol="0">
            <a:spAutoFit/>
          </a:bodyPr>
          <a:lstStyle/>
          <a:p>
            <a:r>
              <a:rPr lang="en-US" altLang="zh-CN" sz="3200" b="1" dirty="0"/>
              <a:t>Hypothesis</a:t>
            </a:r>
            <a:endParaRPr lang="en-US" sz="3200" b="1" dirty="0"/>
          </a:p>
        </p:txBody>
      </p:sp>
      <p:pic>
        <p:nvPicPr>
          <p:cNvPr id="2" name="图片 1">
            <a:extLst>
              <a:ext uri="{FF2B5EF4-FFF2-40B4-BE49-F238E27FC236}">
                <a16:creationId xmlns:a16="http://schemas.microsoft.com/office/drawing/2014/main" id="{791CC0B0-FD89-4430-821C-FFC6524CD8DB}"/>
              </a:ext>
            </a:extLst>
          </p:cNvPr>
          <p:cNvPicPr>
            <a:picLocks noChangeAspect="1"/>
          </p:cNvPicPr>
          <p:nvPr/>
        </p:nvPicPr>
        <p:blipFill>
          <a:blip r:embed="rId3"/>
          <a:stretch>
            <a:fillRect/>
          </a:stretch>
        </p:blipFill>
        <p:spPr>
          <a:xfrm>
            <a:off x="533325" y="243536"/>
            <a:ext cx="6454390" cy="6267450"/>
          </a:xfrm>
          <a:prstGeom prst="rect">
            <a:avLst/>
          </a:prstGeom>
        </p:spPr>
      </p:pic>
      <p:pic>
        <p:nvPicPr>
          <p:cNvPr id="3" name="Picture 2">
            <a:extLst>
              <a:ext uri="{FF2B5EF4-FFF2-40B4-BE49-F238E27FC236}">
                <a16:creationId xmlns:a16="http://schemas.microsoft.com/office/drawing/2014/main" id="{A7F742CB-9886-9C45-BCD0-E806A60CD7ED}"/>
              </a:ext>
            </a:extLst>
          </p:cNvPr>
          <p:cNvPicPr>
            <a:picLocks noChangeAspect="1"/>
          </p:cNvPicPr>
          <p:nvPr/>
        </p:nvPicPr>
        <p:blipFill>
          <a:blip r:embed="rId4"/>
          <a:stretch>
            <a:fillRect/>
          </a:stretch>
        </p:blipFill>
        <p:spPr>
          <a:xfrm>
            <a:off x="5453622" y="5137501"/>
            <a:ext cx="1566076" cy="801711"/>
          </a:xfrm>
          <a:prstGeom prst="rect">
            <a:avLst/>
          </a:prstGeom>
        </p:spPr>
      </p:pic>
      <p:pic>
        <p:nvPicPr>
          <p:cNvPr id="4" name="Picture 3">
            <a:extLst>
              <a:ext uri="{FF2B5EF4-FFF2-40B4-BE49-F238E27FC236}">
                <a16:creationId xmlns:a16="http://schemas.microsoft.com/office/drawing/2014/main" id="{CCEB2B1A-9DD6-4E49-86DE-B5C42B8F077F}"/>
              </a:ext>
            </a:extLst>
          </p:cNvPr>
          <p:cNvPicPr>
            <a:picLocks noChangeAspect="1"/>
          </p:cNvPicPr>
          <p:nvPr/>
        </p:nvPicPr>
        <p:blipFill>
          <a:blip r:embed="rId5"/>
          <a:stretch>
            <a:fillRect/>
          </a:stretch>
        </p:blipFill>
        <p:spPr>
          <a:xfrm>
            <a:off x="5416659" y="5939212"/>
            <a:ext cx="1471770" cy="838463"/>
          </a:xfrm>
          <a:prstGeom prst="rect">
            <a:avLst/>
          </a:prstGeom>
        </p:spPr>
      </p:pic>
    </p:spTree>
    <p:extLst>
      <p:ext uri="{BB962C8B-B14F-4D97-AF65-F5344CB8AC3E}">
        <p14:creationId xmlns:p14="http://schemas.microsoft.com/office/powerpoint/2010/main" val="102892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A5D-B962-1A45-A72E-D5124370CA7A}"/>
              </a:ext>
            </a:extLst>
          </p:cNvPr>
          <p:cNvSpPr>
            <a:spLocks noGrp="1"/>
          </p:cNvSpPr>
          <p:nvPr>
            <p:ph type="title"/>
          </p:nvPr>
        </p:nvSpPr>
        <p:spPr>
          <a:xfrm>
            <a:off x="838200" y="182247"/>
            <a:ext cx="10515600" cy="1325563"/>
          </a:xfrm>
        </p:spPr>
        <p:txBody>
          <a:bodyPr>
            <a:normAutofit/>
          </a:bodyPr>
          <a:lstStyle/>
          <a:p>
            <a:r>
              <a:rPr lang="en-US" altLang="zh-CN" sz="4000" dirty="0"/>
              <a:t>Current</a:t>
            </a:r>
            <a:r>
              <a:rPr lang="zh-CN" altLang="en-US" sz="4000" dirty="0"/>
              <a:t> </a:t>
            </a:r>
            <a:r>
              <a:rPr lang="en-US" altLang="zh-CN" sz="4000" dirty="0"/>
              <a:t>clustering</a:t>
            </a:r>
            <a:r>
              <a:rPr lang="zh-CN" altLang="en-US" sz="4000" dirty="0"/>
              <a:t> </a:t>
            </a:r>
            <a:r>
              <a:rPr lang="en-US" altLang="zh-CN" sz="4000" dirty="0"/>
              <a:t>method</a:t>
            </a:r>
            <a:r>
              <a:rPr lang="zh-CN" altLang="en-US" sz="4000" dirty="0"/>
              <a:t> </a:t>
            </a:r>
            <a:r>
              <a:rPr lang="en-US" altLang="zh-CN" sz="4000" dirty="0"/>
              <a:t>and</a:t>
            </a:r>
            <a:r>
              <a:rPr lang="zh-CN" altLang="en-US" sz="4000" dirty="0"/>
              <a:t> </a:t>
            </a:r>
            <a:r>
              <a:rPr lang="en-US" altLang="zh-CN" sz="4000" dirty="0"/>
              <a:t>their</a:t>
            </a:r>
            <a:r>
              <a:rPr lang="zh-CN" altLang="en-US" sz="4000" dirty="0"/>
              <a:t> </a:t>
            </a:r>
            <a:r>
              <a:rPr lang="en-US" altLang="zh-CN" sz="4000" dirty="0"/>
              <a:t>limitations</a:t>
            </a:r>
            <a:endParaRPr lang="en-US" sz="4000" dirty="0"/>
          </a:p>
        </p:txBody>
      </p:sp>
      <p:sp>
        <p:nvSpPr>
          <p:cNvPr id="3" name="Content Placeholder 2">
            <a:extLst>
              <a:ext uri="{FF2B5EF4-FFF2-40B4-BE49-F238E27FC236}">
                <a16:creationId xmlns:a16="http://schemas.microsoft.com/office/drawing/2014/main" id="{F9BDCAB1-7415-9741-9203-DE97AD9EC375}"/>
              </a:ext>
            </a:extLst>
          </p:cNvPr>
          <p:cNvSpPr>
            <a:spLocks noGrp="1"/>
          </p:cNvSpPr>
          <p:nvPr>
            <p:ph idx="1"/>
          </p:nvPr>
        </p:nvSpPr>
        <p:spPr>
          <a:xfrm>
            <a:off x="838200" y="1507810"/>
            <a:ext cx="10515600" cy="5109121"/>
          </a:xfrm>
        </p:spPr>
        <p:txBody>
          <a:bodyPr>
            <a:normAutofit fontScale="40000" lnSpcReduction="20000"/>
          </a:bodyPr>
          <a:lstStyle/>
          <a:p>
            <a:r>
              <a:rPr lang="en-US" altLang="zh-CN" sz="4400" b="1" dirty="0">
                <a:latin typeface="+mj-lt"/>
                <a:ea typeface="+mj-ea"/>
                <a:cs typeface="+mj-cs"/>
              </a:rPr>
              <a:t>SC3</a:t>
            </a:r>
            <a:r>
              <a:rPr lang="en-US" altLang="zh-CN" sz="4400" dirty="0">
                <a:latin typeface="+mj-lt"/>
                <a:ea typeface="+mj-ea"/>
                <a:cs typeface="+mj-cs"/>
              </a:rPr>
              <a:t> (</a:t>
            </a:r>
            <a:r>
              <a:rPr lang="en-US" altLang="zh-CN" sz="4400" dirty="0" err="1">
                <a:latin typeface="+mj-lt"/>
                <a:ea typeface="+mj-ea"/>
                <a:cs typeface="+mj-cs"/>
              </a:rPr>
              <a:t>Kiselev</a:t>
            </a:r>
            <a:r>
              <a:rPr lang="en-US" altLang="zh-CN" sz="4400" dirty="0">
                <a:latin typeface="+mj-lt"/>
                <a:ea typeface="+mj-ea"/>
                <a:cs typeface="+mj-cs"/>
              </a:rPr>
              <a:t> et al., Nature Methods 2017) is based on PCA and spectral dimensionality reductions.</a:t>
            </a:r>
          </a:p>
          <a:p>
            <a:r>
              <a:rPr lang="en-US" altLang="zh-CN" sz="4400" b="1" dirty="0">
                <a:latin typeface="+mj-lt"/>
                <a:ea typeface="+mj-ea"/>
                <a:cs typeface="+mj-cs"/>
              </a:rPr>
              <a:t>SIMLR</a:t>
            </a:r>
            <a:r>
              <a:rPr lang="en-US" altLang="zh-CN" sz="4400" dirty="0">
                <a:latin typeface="+mj-lt"/>
                <a:ea typeface="+mj-ea"/>
                <a:cs typeface="+mj-cs"/>
              </a:rPr>
              <a:t> (Wang et al., Nature Methods 2017) is a kernel-based similarity learning method.</a:t>
            </a:r>
          </a:p>
          <a:p>
            <a:r>
              <a:rPr lang="en-US" altLang="zh-CN" sz="4400" b="1" dirty="0">
                <a:latin typeface="+mj-lt"/>
                <a:ea typeface="+mj-ea"/>
                <a:cs typeface="+mj-cs"/>
              </a:rPr>
              <a:t>Seurat</a:t>
            </a:r>
            <a:r>
              <a:rPr lang="en-US" altLang="zh-CN" sz="4400" dirty="0">
                <a:latin typeface="+mj-lt"/>
                <a:ea typeface="+mj-ea"/>
                <a:cs typeface="+mj-cs"/>
              </a:rPr>
              <a:t> (Butler et al., Nature Biotechnology 2018) is a community detection approach similar to SNN-</a:t>
            </a:r>
            <a:r>
              <a:rPr lang="en-US" altLang="zh-CN" sz="4400" dirty="0" err="1">
                <a:latin typeface="+mj-lt"/>
                <a:ea typeface="+mj-ea"/>
                <a:cs typeface="+mj-cs"/>
              </a:rPr>
              <a:t>Cliq</a:t>
            </a:r>
            <a:endParaRPr lang="en-US" altLang="zh-CN" sz="4400" dirty="0">
              <a:latin typeface="+mj-lt"/>
              <a:ea typeface="+mj-ea"/>
              <a:cs typeface="+mj-cs"/>
            </a:endParaRPr>
          </a:p>
          <a:p>
            <a:r>
              <a:rPr lang="en-US" altLang="zh-CN" sz="4400" b="1" dirty="0">
                <a:latin typeface="+mj-lt"/>
                <a:ea typeface="+mj-ea"/>
                <a:cs typeface="+mj-cs"/>
              </a:rPr>
              <a:t>t-SNE</a:t>
            </a:r>
            <a:r>
              <a:rPr lang="zh-CN" altLang="en-US" sz="4400" b="1" dirty="0">
                <a:latin typeface="+mj-lt"/>
                <a:ea typeface="+mj-ea"/>
                <a:cs typeface="+mj-cs"/>
              </a:rPr>
              <a:t> </a:t>
            </a:r>
            <a:r>
              <a:rPr lang="en-US" altLang="zh-CN" sz="4400" b="1" dirty="0">
                <a:latin typeface="+mj-lt"/>
                <a:ea typeface="+mj-ea"/>
                <a:cs typeface="+mj-cs"/>
              </a:rPr>
              <a:t>+</a:t>
            </a:r>
            <a:r>
              <a:rPr lang="zh-CN" altLang="en-US" sz="4400" b="1" dirty="0">
                <a:latin typeface="+mj-lt"/>
                <a:ea typeface="+mj-ea"/>
                <a:cs typeface="+mj-cs"/>
              </a:rPr>
              <a:t> </a:t>
            </a:r>
            <a:r>
              <a:rPr lang="en-US" altLang="zh-CN" sz="4400" b="1" dirty="0">
                <a:latin typeface="+mj-lt"/>
                <a:ea typeface="+mj-ea"/>
                <a:cs typeface="+mj-cs"/>
              </a:rPr>
              <a:t>k-means </a:t>
            </a:r>
            <a:r>
              <a:rPr lang="en-US" altLang="zh-CN" sz="4400" dirty="0">
                <a:latin typeface="+mj-lt"/>
                <a:ea typeface="+mj-ea"/>
                <a:cs typeface="+mj-cs"/>
              </a:rPr>
              <a:t>(10x Genomics official method)</a:t>
            </a:r>
          </a:p>
          <a:p>
            <a:r>
              <a:rPr lang="lt-LT" altLang="zh-CN" sz="4400" b="1" dirty="0">
                <a:latin typeface="+mj-lt"/>
                <a:ea typeface="+mj-ea"/>
                <a:cs typeface="+mj-cs"/>
              </a:rPr>
              <a:t>SINCERA</a:t>
            </a:r>
            <a:r>
              <a:rPr lang="lt-LT" altLang="zh-CN" sz="4400" dirty="0">
                <a:latin typeface="+mj-lt"/>
                <a:ea typeface="+mj-ea"/>
                <a:cs typeface="+mj-cs"/>
              </a:rPr>
              <a:t> (Guo et al., 2015) is based on hierarchical clustering</a:t>
            </a:r>
          </a:p>
          <a:p>
            <a:r>
              <a:rPr lang="lt-LT" altLang="zh-CN" sz="4400" b="1" dirty="0">
                <a:latin typeface="+mj-lt"/>
                <a:ea typeface="+mj-ea"/>
                <a:cs typeface="+mj-cs"/>
              </a:rPr>
              <a:t>pcaReduce</a:t>
            </a:r>
            <a:r>
              <a:rPr lang="lt-LT" altLang="zh-CN" sz="4400" dirty="0">
                <a:latin typeface="+mj-lt"/>
                <a:ea typeface="+mj-ea"/>
                <a:cs typeface="+mj-cs"/>
              </a:rPr>
              <a:t> (žurauskienė and Yau, 2016) combines PCA, k-means and “iterative” hierarchical clustering.</a:t>
            </a:r>
          </a:p>
          <a:p>
            <a:r>
              <a:rPr lang="lt-LT" altLang="zh-CN" sz="4400" b="1" dirty="0">
                <a:latin typeface="+mj-lt"/>
                <a:ea typeface="+mj-ea"/>
                <a:cs typeface="+mj-cs"/>
              </a:rPr>
              <a:t>SNN-Cliq</a:t>
            </a:r>
            <a:r>
              <a:rPr lang="lt-LT" altLang="zh-CN" sz="4400" dirty="0">
                <a:latin typeface="+mj-lt"/>
                <a:ea typeface="+mj-ea"/>
                <a:cs typeface="+mj-cs"/>
              </a:rPr>
              <a:t> (C. Xu and Su, 2015) is a graph-based method.</a:t>
            </a:r>
            <a:endParaRPr lang="en-US" altLang="zh-CN" sz="4400" dirty="0">
              <a:latin typeface="+mj-lt"/>
              <a:ea typeface="+mj-ea"/>
              <a:cs typeface="+mj-cs"/>
            </a:endParaRPr>
          </a:p>
          <a:p>
            <a:endParaRPr lang="en-US" sz="4400" dirty="0">
              <a:latin typeface="+mj-lt"/>
              <a:ea typeface="+mj-ea"/>
              <a:cs typeface="+mj-cs"/>
            </a:endParaRPr>
          </a:p>
          <a:p>
            <a:r>
              <a:rPr lang="en-US" altLang="zh-CN" sz="4400" b="1" dirty="0">
                <a:latin typeface="+mj-lt"/>
                <a:ea typeface="+mj-ea"/>
                <a:cs typeface="+mj-cs"/>
              </a:rPr>
              <a:t>Find</a:t>
            </a:r>
            <a:r>
              <a:rPr lang="zh-CN" altLang="en-US" sz="4400" b="1" dirty="0">
                <a:latin typeface="+mj-lt"/>
                <a:ea typeface="+mj-ea"/>
                <a:cs typeface="+mj-cs"/>
              </a:rPr>
              <a:t> </a:t>
            </a:r>
            <a:r>
              <a:rPr lang="en-US" altLang="zh-CN" sz="4400" b="1" dirty="0">
                <a:latin typeface="+mj-lt"/>
                <a:ea typeface="+mj-ea"/>
                <a:cs typeface="+mj-cs"/>
              </a:rPr>
              <a:t>the</a:t>
            </a:r>
            <a:r>
              <a:rPr lang="zh-CN" altLang="en-US" sz="4400" b="1" dirty="0">
                <a:latin typeface="+mj-lt"/>
                <a:ea typeface="+mj-ea"/>
                <a:cs typeface="+mj-cs"/>
              </a:rPr>
              <a:t> </a:t>
            </a:r>
            <a:r>
              <a:rPr lang="en-US" altLang="zh-CN" sz="4400" b="1" dirty="0">
                <a:latin typeface="+mj-lt"/>
                <a:ea typeface="+mj-ea"/>
                <a:cs typeface="+mj-cs"/>
              </a:rPr>
              <a:t>relationship</a:t>
            </a:r>
            <a:r>
              <a:rPr lang="zh-CN" altLang="en-US" sz="4400" b="1" dirty="0">
                <a:latin typeface="+mj-lt"/>
                <a:ea typeface="+mj-ea"/>
                <a:cs typeface="+mj-cs"/>
              </a:rPr>
              <a:t> </a:t>
            </a:r>
            <a:r>
              <a:rPr lang="en-US" altLang="zh-CN" sz="4400" b="1" dirty="0">
                <a:latin typeface="+mj-lt"/>
                <a:ea typeface="+mj-ea"/>
                <a:cs typeface="+mj-cs"/>
              </a:rPr>
              <a:t>(e.g.</a:t>
            </a:r>
            <a:r>
              <a:rPr lang="zh-CN" altLang="en-US" sz="4400" b="1" dirty="0">
                <a:latin typeface="+mj-lt"/>
                <a:ea typeface="+mj-ea"/>
                <a:cs typeface="+mj-cs"/>
              </a:rPr>
              <a:t> </a:t>
            </a:r>
            <a:r>
              <a:rPr lang="en-US" altLang="zh-CN" sz="4400" b="1" dirty="0">
                <a:latin typeface="+mj-lt"/>
                <a:ea typeface="+mj-ea"/>
                <a:cs typeface="+mj-cs"/>
              </a:rPr>
              <a:t>distance)</a:t>
            </a:r>
            <a:r>
              <a:rPr lang="zh-CN" altLang="en-US" sz="4400" b="1" dirty="0">
                <a:latin typeface="+mj-lt"/>
                <a:ea typeface="+mj-ea"/>
                <a:cs typeface="+mj-cs"/>
              </a:rPr>
              <a:t> </a:t>
            </a:r>
            <a:r>
              <a:rPr lang="en-US" altLang="zh-CN" sz="4400" b="1" dirty="0">
                <a:latin typeface="+mj-lt"/>
                <a:ea typeface="+mj-ea"/>
                <a:cs typeface="+mj-cs"/>
              </a:rPr>
              <a:t>between</a:t>
            </a:r>
            <a:r>
              <a:rPr lang="zh-CN" altLang="en-US" sz="4400" b="1" dirty="0">
                <a:latin typeface="+mj-lt"/>
                <a:ea typeface="+mj-ea"/>
                <a:cs typeface="+mj-cs"/>
              </a:rPr>
              <a:t> </a:t>
            </a:r>
            <a:r>
              <a:rPr lang="en-US" altLang="zh-CN" sz="4400" b="1" dirty="0">
                <a:latin typeface="+mj-lt"/>
                <a:ea typeface="+mj-ea"/>
                <a:cs typeface="+mj-cs"/>
              </a:rPr>
              <a:t>cells</a:t>
            </a:r>
            <a:r>
              <a:rPr lang="zh-CN" altLang="en-US" sz="4400" b="1" dirty="0">
                <a:latin typeface="+mj-lt"/>
                <a:ea typeface="+mj-ea"/>
                <a:cs typeface="+mj-cs"/>
              </a:rPr>
              <a:t> </a:t>
            </a:r>
            <a:r>
              <a:rPr lang="en-US" altLang="zh-CN" sz="4400" b="1" dirty="0">
                <a:latin typeface="+mj-lt"/>
                <a:ea typeface="+mj-ea"/>
                <a:cs typeface="+mj-cs"/>
              </a:rPr>
              <a:t>based</a:t>
            </a:r>
            <a:r>
              <a:rPr lang="zh-CN" altLang="en-US" sz="4400" b="1" dirty="0">
                <a:latin typeface="+mj-lt"/>
                <a:ea typeface="+mj-ea"/>
                <a:cs typeface="+mj-cs"/>
              </a:rPr>
              <a:t> </a:t>
            </a:r>
            <a:r>
              <a:rPr lang="en-US" altLang="zh-CN" sz="4400" b="1" dirty="0">
                <a:latin typeface="+mj-lt"/>
                <a:ea typeface="+mj-ea"/>
                <a:cs typeface="+mj-cs"/>
              </a:rPr>
              <a:t>on</a:t>
            </a:r>
            <a:r>
              <a:rPr lang="zh-CN" altLang="en-US" sz="4400" b="1" dirty="0">
                <a:latin typeface="+mj-lt"/>
                <a:ea typeface="+mj-ea"/>
                <a:cs typeface="+mj-cs"/>
              </a:rPr>
              <a:t> </a:t>
            </a:r>
            <a:r>
              <a:rPr lang="en-US" altLang="zh-CN" sz="4400" b="1" dirty="0">
                <a:latin typeface="+mj-lt"/>
                <a:ea typeface="+mj-ea"/>
                <a:cs typeface="+mj-cs"/>
              </a:rPr>
              <a:t>the</a:t>
            </a:r>
            <a:r>
              <a:rPr lang="zh-CN" altLang="en-US" sz="4400" b="1" dirty="0">
                <a:latin typeface="+mj-lt"/>
                <a:ea typeface="+mj-ea"/>
                <a:cs typeface="+mj-cs"/>
              </a:rPr>
              <a:t> </a:t>
            </a:r>
            <a:r>
              <a:rPr lang="en-US" altLang="zh-CN" sz="4400" b="1" dirty="0">
                <a:latin typeface="+mj-lt"/>
                <a:ea typeface="+mj-ea"/>
                <a:cs typeface="+mj-cs"/>
              </a:rPr>
              <a:t>features</a:t>
            </a:r>
            <a:r>
              <a:rPr lang="zh-CN" altLang="en-US" sz="4400" b="1" dirty="0">
                <a:latin typeface="+mj-lt"/>
                <a:ea typeface="+mj-ea"/>
                <a:cs typeface="+mj-cs"/>
              </a:rPr>
              <a:t> </a:t>
            </a:r>
            <a:r>
              <a:rPr lang="en-US" altLang="zh-CN" sz="4400" b="1" dirty="0">
                <a:latin typeface="+mj-lt"/>
                <a:ea typeface="+mj-ea"/>
                <a:cs typeface="+mj-cs"/>
              </a:rPr>
              <a:t>(gene)</a:t>
            </a:r>
            <a:endParaRPr lang="en-US" sz="4400" b="1" dirty="0">
              <a:latin typeface="+mj-lt"/>
              <a:ea typeface="+mj-ea"/>
              <a:cs typeface="+mj-cs"/>
            </a:endParaRPr>
          </a:p>
          <a:p>
            <a:endParaRPr lang="en-US" sz="4400" dirty="0">
              <a:latin typeface="+mj-lt"/>
              <a:ea typeface="+mj-ea"/>
              <a:cs typeface="+mj-cs"/>
            </a:endParaRPr>
          </a:p>
          <a:p>
            <a:r>
              <a:rPr lang="en-US" sz="4400" b="1" dirty="0">
                <a:latin typeface="+mj-lt"/>
                <a:ea typeface="+mj-ea"/>
                <a:cs typeface="+mj-cs"/>
              </a:rPr>
              <a:t>Limitations:</a:t>
            </a:r>
          </a:p>
          <a:p>
            <a:r>
              <a:rPr lang="en-US" altLang="zh-CN" sz="4400" dirty="0">
                <a:latin typeface="+mj-lt"/>
                <a:ea typeface="+mj-ea"/>
                <a:cs typeface="+mj-cs"/>
              </a:rPr>
              <a:t>Inevitably</a:t>
            </a:r>
            <a:r>
              <a:rPr lang="zh-CN" altLang="en-US" sz="4400" dirty="0">
                <a:latin typeface="+mj-lt"/>
                <a:ea typeface="+mj-ea"/>
                <a:cs typeface="+mj-cs"/>
              </a:rPr>
              <a:t> </a:t>
            </a:r>
            <a:r>
              <a:rPr lang="en-US" altLang="zh-CN" sz="4400" dirty="0">
                <a:latin typeface="+mj-lt"/>
                <a:ea typeface="+mj-ea"/>
                <a:cs typeface="+mj-cs"/>
              </a:rPr>
              <a:t>need</a:t>
            </a:r>
            <a:r>
              <a:rPr lang="zh-CN" altLang="en-US" sz="4400" dirty="0">
                <a:latin typeface="+mj-lt"/>
                <a:ea typeface="+mj-ea"/>
                <a:cs typeface="+mj-cs"/>
              </a:rPr>
              <a:t> </a:t>
            </a:r>
            <a:r>
              <a:rPr lang="en-US" altLang="zh-CN" sz="4400" dirty="0">
                <a:latin typeface="+mj-lt"/>
                <a:ea typeface="+mj-ea"/>
                <a:cs typeface="+mj-cs"/>
              </a:rPr>
              <a:t>to</a:t>
            </a:r>
            <a:r>
              <a:rPr lang="zh-CN" altLang="en-US" sz="4400" dirty="0">
                <a:latin typeface="+mj-lt"/>
                <a:ea typeface="+mj-ea"/>
                <a:cs typeface="+mj-cs"/>
              </a:rPr>
              <a:t> </a:t>
            </a:r>
            <a:r>
              <a:rPr lang="en-US" altLang="zh-CN" sz="4400" dirty="0">
                <a:latin typeface="+mj-lt"/>
                <a:ea typeface="+mj-ea"/>
                <a:cs typeface="+mj-cs"/>
              </a:rPr>
              <a:t>choose</a:t>
            </a:r>
            <a:r>
              <a:rPr lang="zh-CN" altLang="en-US" sz="4400" dirty="0">
                <a:latin typeface="+mj-lt"/>
                <a:ea typeface="+mj-ea"/>
                <a:cs typeface="+mj-cs"/>
              </a:rPr>
              <a:t> </a:t>
            </a:r>
            <a:r>
              <a:rPr lang="en-US" altLang="zh-CN" sz="4400" dirty="0">
                <a:latin typeface="+mj-lt"/>
                <a:ea typeface="+mj-ea"/>
                <a:cs typeface="+mj-cs"/>
              </a:rPr>
              <a:t>a</a:t>
            </a:r>
            <a:r>
              <a:rPr lang="zh-CN" altLang="en-US" sz="4400" dirty="0">
                <a:latin typeface="+mj-lt"/>
                <a:ea typeface="+mj-ea"/>
                <a:cs typeface="+mj-cs"/>
              </a:rPr>
              <a:t> </a:t>
            </a:r>
            <a:r>
              <a:rPr lang="en-US" altLang="zh-CN" sz="4400" dirty="0">
                <a:latin typeface="+mj-lt"/>
                <a:ea typeface="+mj-ea"/>
                <a:cs typeface="+mj-cs"/>
              </a:rPr>
              <a:t>k</a:t>
            </a:r>
            <a:r>
              <a:rPr lang="zh-CN" altLang="en-US" sz="4400" dirty="0">
                <a:latin typeface="+mj-lt"/>
                <a:ea typeface="+mj-ea"/>
                <a:cs typeface="+mj-cs"/>
              </a:rPr>
              <a:t> </a:t>
            </a:r>
            <a:r>
              <a:rPr lang="en-US" altLang="zh-CN" sz="4400" dirty="0">
                <a:latin typeface="+mj-lt"/>
                <a:ea typeface="+mj-ea"/>
                <a:cs typeface="+mj-cs"/>
              </a:rPr>
              <a:t>for</a:t>
            </a:r>
            <a:r>
              <a:rPr lang="zh-CN" altLang="en-US" sz="4400" dirty="0">
                <a:latin typeface="+mj-lt"/>
                <a:ea typeface="+mj-ea"/>
                <a:cs typeface="+mj-cs"/>
              </a:rPr>
              <a:t> </a:t>
            </a:r>
            <a:r>
              <a:rPr lang="en-US" altLang="zh-CN" sz="4400" dirty="0">
                <a:latin typeface="+mj-lt"/>
                <a:ea typeface="+mj-ea"/>
                <a:cs typeface="+mj-cs"/>
              </a:rPr>
              <a:t>clustering</a:t>
            </a:r>
            <a:r>
              <a:rPr lang="zh-CN" altLang="en-US" sz="4400" dirty="0">
                <a:latin typeface="+mj-lt"/>
                <a:ea typeface="+mj-ea"/>
                <a:cs typeface="+mj-cs"/>
              </a:rPr>
              <a:t> </a:t>
            </a:r>
            <a:r>
              <a:rPr lang="en-US" altLang="zh-CN" sz="4400" dirty="0">
                <a:latin typeface="+mj-lt"/>
                <a:ea typeface="+mj-ea"/>
                <a:cs typeface="+mj-cs"/>
              </a:rPr>
              <a:t>(subjectivity)</a:t>
            </a:r>
          </a:p>
          <a:p>
            <a:r>
              <a:rPr lang="en-US" altLang="zh-CN" sz="4400" dirty="0">
                <a:latin typeface="+mj-lt"/>
                <a:ea typeface="+mj-ea"/>
                <a:cs typeface="+mj-cs"/>
              </a:rPr>
              <a:t>feature</a:t>
            </a:r>
            <a:r>
              <a:rPr lang="zh-CN" altLang="en-US" sz="4400" dirty="0">
                <a:latin typeface="+mj-lt"/>
                <a:ea typeface="+mj-ea"/>
                <a:cs typeface="+mj-cs"/>
              </a:rPr>
              <a:t> </a:t>
            </a:r>
            <a:r>
              <a:rPr lang="en-US" altLang="zh-CN" sz="4400" dirty="0">
                <a:latin typeface="+mj-lt"/>
                <a:ea typeface="+mj-ea"/>
                <a:cs typeface="+mj-cs"/>
              </a:rPr>
              <a:t>selection</a:t>
            </a:r>
            <a:r>
              <a:rPr lang="zh-CN" altLang="en-US" sz="4400" dirty="0">
                <a:latin typeface="+mj-lt"/>
                <a:ea typeface="+mj-ea"/>
                <a:cs typeface="+mj-cs"/>
              </a:rPr>
              <a:t> </a:t>
            </a:r>
            <a:r>
              <a:rPr lang="en-US" altLang="zh-CN" sz="4400" dirty="0">
                <a:latin typeface="+mj-lt"/>
                <a:ea typeface="+mj-ea"/>
                <a:cs typeface="+mj-cs"/>
              </a:rPr>
              <a:t>is</a:t>
            </a:r>
            <a:r>
              <a:rPr lang="zh-CN" altLang="en-US" sz="4400" dirty="0">
                <a:latin typeface="+mj-lt"/>
                <a:ea typeface="+mj-ea"/>
                <a:cs typeface="+mj-cs"/>
              </a:rPr>
              <a:t> </a:t>
            </a:r>
            <a:r>
              <a:rPr lang="en-US" altLang="zh-CN" sz="4400" dirty="0">
                <a:latin typeface="+mj-lt"/>
                <a:ea typeface="+mj-ea"/>
                <a:cs typeface="+mj-cs"/>
              </a:rPr>
              <a:t>crucial</a:t>
            </a:r>
          </a:p>
          <a:p>
            <a:r>
              <a:rPr lang="en-US" altLang="zh-CN" sz="4400" dirty="0">
                <a:latin typeface="+mj-lt"/>
                <a:ea typeface="+mj-ea"/>
                <a:cs typeface="+mj-cs"/>
              </a:rPr>
              <a:t>Can’t</a:t>
            </a:r>
            <a:r>
              <a:rPr lang="zh-CN" altLang="en-US" sz="4400" dirty="0">
                <a:latin typeface="+mj-lt"/>
                <a:ea typeface="+mj-ea"/>
                <a:cs typeface="+mj-cs"/>
              </a:rPr>
              <a:t> </a:t>
            </a:r>
            <a:r>
              <a:rPr lang="en-US" altLang="zh-CN" sz="4400" dirty="0">
                <a:latin typeface="+mj-lt"/>
                <a:ea typeface="+mj-ea"/>
                <a:cs typeface="+mj-cs"/>
              </a:rPr>
              <a:t>avoid</a:t>
            </a:r>
            <a:r>
              <a:rPr lang="zh-CN" altLang="en-US" sz="4400" dirty="0">
                <a:latin typeface="+mj-lt"/>
                <a:ea typeface="+mj-ea"/>
                <a:cs typeface="+mj-cs"/>
              </a:rPr>
              <a:t> </a:t>
            </a:r>
            <a:r>
              <a:rPr lang="en-US" altLang="zh-CN" sz="4400" dirty="0">
                <a:latin typeface="+mj-lt"/>
                <a:ea typeface="+mj-ea"/>
                <a:cs typeface="+mj-cs"/>
              </a:rPr>
              <a:t>some</a:t>
            </a:r>
            <a:r>
              <a:rPr lang="zh-CN" altLang="en-US" sz="4400" dirty="0">
                <a:latin typeface="+mj-lt"/>
                <a:ea typeface="+mj-ea"/>
                <a:cs typeface="+mj-cs"/>
              </a:rPr>
              <a:t> </a:t>
            </a:r>
            <a:r>
              <a:rPr lang="en-US" altLang="zh-CN" sz="4400" dirty="0">
                <a:latin typeface="+mj-lt"/>
                <a:ea typeface="+mj-ea"/>
                <a:cs typeface="+mj-cs"/>
              </a:rPr>
              <a:t>confounding</a:t>
            </a:r>
            <a:r>
              <a:rPr lang="zh-CN" altLang="en-US" sz="4400" dirty="0">
                <a:latin typeface="+mj-lt"/>
                <a:ea typeface="+mj-ea"/>
                <a:cs typeface="+mj-cs"/>
              </a:rPr>
              <a:t> </a:t>
            </a:r>
            <a:r>
              <a:rPr lang="en-US" altLang="zh-CN" sz="4400" dirty="0">
                <a:latin typeface="+mj-lt"/>
                <a:ea typeface="+mj-ea"/>
                <a:cs typeface="+mj-cs"/>
              </a:rPr>
              <a:t>genes</a:t>
            </a:r>
            <a:r>
              <a:rPr lang="zh-CN" altLang="en-US" sz="4400" dirty="0">
                <a:latin typeface="+mj-lt"/>
                <a:ea typeface="+mj-ea"/>
                <a:cs typeface="+mj-cs"/>
              </a:rPr>
              <a:t> </a:t>
            </a:r>
            <a:r>
              <a:rPr lang="en-US" altLang="zh-CN" sz="4400" dirty="0">
                <a:latin typeface="+mj-lt"/>
                <a:ea typeface="+mj-ea"/>
                <a:cs typeface="+mj-cs"/>
              </a:rPr>
              <a:t>(cell</a:t>
            </a:r>
            <a:r>
              <a:rPr lang="zh-CN" altLang="en-US" sz="4400" dirty="0">
                <a:latin typeface="+mj-lt"/>
                <a:ea typeface="+mj-ea"/>
                <a:cs typeface="+mj-cs"/>
              </a:rPr>
              <a:t> </a:t>
            </a:r>
            <a:r>
              <a:rPr lang="en-US" altLang="zh-CN" sz="4400" dirty="0">
                <a:latin typeface="+mj-lt"/>
                <a:ea typeface="+mj-ea"/>
                <a:cs typeface="+mj-cs"/>
              </a:rPr>
              <a:t>cycle,</a:t>
            </a:r>
            <a:r>
              <a:rPr lang="zh-CN" altLang="en-US" sz="4400" dirty="0">
                <a:latin typeface="+mj-lt"/>
                <a:ea typeface="+mj-ea"/>
                <a:cs typeface="+mj-cs"/>
              </a:rPr>
              <a:t> </a:t>
            </a:r>
            <a:r>
              <a:rPr lang="en-US" altLang="zh-CN" sz="4400" dirty="0">
                <a:latin typeface="+mj-lt"/>
                <a:ea typeface="+mj-ea"/>
                <a:cs typeface="+mj-cs"/>
              </a:rPr>
              <a:t>apoptosis,</a:t>
            </a:r>
            <a:r>
              <a:rPr lang="zh-CN" altLang="en-US" sz="4400" dirty="0">
                <a:latin typeface="+mj-lt"/>
                <a:ea typeface="+mj-ea"/>
                <a:cs typeface="+mj-cs"/>
              </a:rPr>
              <a:t> </a:t>
            </a:r>
            <a:r>
              <a:rPr lang="en-US" altLang="zh-CN" sz="4400" dirty="0">
                <a:latin typeface="+mj-lt"/>
                <a:ea typeface="+mj-ea"/>
                <a:cs typeface="+mj-cs"/>
              </a:rPr>
              <a:t>may</a:t>
            </a:r>
            <a:r>
              <a:rPr lang="zh-CN" altLang="en-US" sz="4400" dirty="0">
                <a:latin typeface="+mj-lt"/>
                <a:ea typeface="+mj-ea"/>
                <a:cs typeface="+mj-cs"/>
              </a:rPr>
              <a:t> </a:t>
            </a:r>
            <a:r>
              <a:rPr lang="en-US" altLang="zh-CN" sz="4400" dirty="0">
                <a:latin typeface="+mj-lt"/>
                <a:ea typeface="+mj-ea"/>
                <a:cs typeface="+mj-cs"/>
              </a:rPr>
              <a:t>largely</a:t>
            </a:r>
            <a:r>
              <a:rPr lang="zh-CN" altLang="en-US" sz="4400" dirty="0">
                <a:latin typeface="+mj-lt"/>
                <a:ea typeface="+mj-ea"/>
                <a:cs typeface="+mj-cs"/>
              </a:rPr>
              <a:t> </a:t>
            </a:r>
            <a:r>
              <a:rPr lang="en-US" altLang="zh-CN" sz="4400" dirty="0">
                <a:latin typeface="+mj-lt"/>
                <a:ea typeface="+mj-ea"/>
                <a:cs typeface="+mj-cs"/>
              </a:rPr>
              <a:t>affect</a:t>
            </a:r>
            <a:r>
              <a:rPr lang="zh-CN" altLang="en-US" sz="4400" dirty="0">
                <a:latin typeface="+mj-lt"/>
                <a:ea typeface="+mj-ea"/>
                <a:cs typeface="+mj-cs"/>
              </a:rPr>
              <a:t> </a:t>
            </a:r>
            <a:r>
              <a:rPr lang="en-US" altLang="zh-CN" sz="4400" dirty="0">
                <a:latin typeface="+mj-lt"/>
                <a:ea typeface="+mj-ea"/>
                <a:cs typeface="+mj-cs"/>
              </a:rPr>
              <a:t>the</a:t>
            </a:r>
            <a:r>
              <a:rPr lang="zh-CN" altLang="en-US" sz="4400" dirty="0">
                <a:latin typeface="+mj-lt"/>
                <a:ea typeface="+mj-ea"/>
                <a:cs typeface="+mj-cs"/>
              </a:rPr>
              <a:t> </a:t>
            </a:r>
            <a:r>
              <a:rPr lang="en-US" altLang="zh-CN" sz="4400" dirty="0">
                <a:latin typeface="+mj-lt"/>
                <a:ea typeface="+mj-ea"/>
                <a:cs typeface="+mj-cs"/>
              </a:rPr>
              <a:t>clustering)</a:t>
            </a:r>
          </a:p>
          <a:p>
            <a:r>
              <a:rPr lang="en-US" altLang="zh-CN" sz="4400" dirty="0">
                <a:latin typeface="+mj-lt"/>
                <a:ea typeface="+mj-ea"/>
                <a:cs typeface="+mj-cs"/>
              </a:rPr>
              <a:t>Risk</a:t>
            </a:r>
            <a:r>
              <a:rPr lang="zh-CN" altLang="en-US" sz="4400" dirty="0">
                <a:latin typeface="+mj-lt"/>
                <a:ea typeface="+mj-ea"/>
                <a:cs typeface="+mj-cs"/>
              </a:rPr>
              <a:t> </a:t>
            </a:r>
            <a:r>
              <a:rPr lang="en-US" altLang="zh-CN" sz="4400" dirty="0">
                <a:latin typeface="+mj-lt"/>
                <a:ea typeface="+mj-ea"/>
                <a:cs typeface="+mj-cs"/>
              </a:rPr>
              <a:t>of</a:t>
            </a:r>
            <a:r>
              <a:rPr lang="zh-CN" altLang="en-US" sz="4400" dirty="0">
                <a:latin typeface="+mj-lt"/>
                <a:ea typeface="+mj-ea"/>
                <a:cs typeface="+mj-cs"/>
              </a:rPr>
              <a:t> </a:t>
            </a:r>
            <a:r>
              <a:rPr lang="en-US" altLang="zh-CN" sz="4400" dirty="0">
                <a:latin typeface="+mj-lt"/>
                <a:ea typeface="+mj-ea"/>
                <a:cs typeface="+mj-cs"/>
              </a:rPr>
              <a:t>overfitting,</a:t>
            </a:r>
            <a:r>
              <a:rPr lang="zh-CN" altLang="en-US" sz="4400" dirty="0">
                <a:latin typeface="+mj-lt"/>
                <a:ea typeface="+mj-ea"/>
                <a:cs typeface="+mj-cs"/>
              </a:rPr>
              <a:t> </a:t>
            </a:r>
            <a:r>
              <a:rPr lang="en-US" altLang="zh-CN" sz="4400" dirty="0">
                <a:latin typeface="+mj-lt"/>
                <a:ea typeface="+mj-ea"/>
                <a:cs typeface="+mj-cs"/>
              </a:rPr>
              <a:t>because</a:t>
            </a:r>
            <a:r>
              <a:rPr lang="zh-CN" altLang="en-US" sz="4400" dirty="0">
                <a:latin typeface="+mj-lt"/>
                <a:ea typeface="+mj-ea"/>
                <a:cs typeface="+mj-cs"/>
              </a:rPr>
              <a:t> </a:t>
            </a:r>
            <a:r>
              <a:rPr lang="en-US" altLang="zh-CN" sz="4400" dirty="0">
                <a:latin typeface="+mj-lt"/>
                <a:ea typeface="+mj-ea"/>
                <a:cs typeface="+mj-cs"/>
              </a:rPr>
              <a:t>of</a:t>
            </a:r>
            <a:r>
              <a:rPr lang="zh-CN" altLang="en-US" sz="4400" dirty="0">
                <a:latin typeface="+mj-lt"/>
                <a:ea typeface="+mj-ea"/>
                <a:cs typeface="+mj-cs"/>
              </a:rPr>
              <a:t> </a:t>
            </a:r>
            <a:r>
              <a:rPr lang="en-US" altLang="zh-CN" sz="4400" dirty="0">
                <a:latin typeface="+mj-lt"/>
                <a:ea typeface="+mj-ea"/>
                <a:cs typeface="+mj-cs"/>
              </a:rPr>
              <a:t>p &gt;&gt; n (p denotes feature count, n denotes sample size)</a:t>
            </a:r>
          </a:p>
          <a:p>
            <a:r>
              <a:rPr lang="en-US" sz="4400" dirty="0">
                <a:latin typeface="+mj-lt"/>
                <a:ea typeface="+mj-ea"/>
                <a:cs typeface="+mj-cs"/>
              </a:rPr>
              <a:t>Computationally expensive</a:t>
            </a:r>
            <a:r>
              <a:rPr lang="en-US" altLang="zh-CN" sz="4400" dirty="0">
                <a:latin typeface="+mj-lt"/>
                <a:ea typeface="+mj-ea"/>
                <a:cs typeface="+mj-cs"/>
              </a:rPr>
              <a:t>,</a:t>
            </a:r>
            <a:r>
              <a:rPr lang="zh-CN" altLang="en-US" sz="4400" dirty="0">
                <a:latin typeface="+mj-lt"/>
                <a:ea typeface="+mj-ea"/>
                <a:cs typeface="+mj-cs"/>
              </a:rPr>
              <a:t> </a:t>
            </a:r>
            <a:r>
              <a:rPr lang="en-US" altLang="zh-CN" sz="4400" dirty="0">
                <a:latin typeface="+mj-lt"/>
                <a:ea typeface="+mj-ea"/>
                <a:cs typeface="+mj-cs"/>
              </a:rPr>
              <a:t>especially</a:t>
            </a:r>
            <a:r>
              <a:rPr lang="zh-CN" altLang="en-US" sz="4400" dirty="0">
                <a:latin typeface="+mj-lt"/>
                <a:ea typeface="+mj-ea"/>
                <a:cs typeface="+mj-cs"/>
              </a:rPr>
              <a:t> </a:t>
            </a:r>
            <a:r>
              <a:rPr lang="en-US" altLang="zh-CN" sz="4400" dirty="0">
                <a:latin typeface="+mj-lt"/>
                <a:ea typeface="+mj-ea"/>
                <a:cs typeface="+mj-cs"/>
              </a:rPr>
              <a:t>for</a:t>
            </a:r>
            <a:r>
              <a:rPr lang="zh-CN" altLang="en-US" sz="4400" dirty="0">
                <a:latin typeface="+mj-lt"/>
                <a:ea typeface="+mj-ea"/>
                <a:cs typeface="+mj-cs"/>
              </a:rPr>
              <a:t> </a:t>
            </a:r>
            <a:r>
              <a:rPr lang="en-US" altLang="zh-CN" sz="4400" dirty="0">
                <a:latin typeface="+mj-lt"/>
                <a:ea typeface="+mj-ea"/>
                <a:cs typeface="+mj-cs"/>
              </a:rPr>
              <a:t>large</a:t>
            </a:r>
            <a:r>
              <a:rPr lang="zh-CN" altLang="en-US" sz="4400" dirty="0">
                <a:latin typeface="+mj-lt"/>
                <a:ea typeface="+mj-ea"/>
                <a:cs typeface="+mj-cs"/>
              </a:rPr>
              <a:t> </a:t>
            </a:r>
            <a:r>
              <a:rPr lang="en-US" altLang="zh-CN" sz="4400" dirty="0">
                <a:latin typeface="+mj-lt"/>
                <a:ea typeface="+mj-ea"/>
                <a:cs typeface="+mj-cs"/>
              </a:rPr>
              <a:t>dataset</a:t>
            </a:r>
            <a:r>
              <a:rPr lang="zh-CN" altLang="en-US" sz="4400" dirty="0">
                <a:latin typeface="+mj-lt"/>
                <a:ea typeface="+mj-ea"/>
                <a:cs typeface="+mj-cs"/>
              </a:rPr>
              <a:t> </a:t>
            </a:r>
            <a:r>
              <a:rPr lang="en-US" altLang="zh-CN" sz="4400" dirty="0">
                <a:latin typeface="+mj-lt"/>
                <a:ea typeface="+mj-ea"/>
                <a:cs typeface="+mj-cs"/>
              </a:rPr>
              <a:t>(&gt;1000</a:t>
            </a:r>
            <a:r>
              <a:rPr lang="zh-CN" altLang="en-US" sz="4400" dirty="0">
                <a:latin typeface="+mj-lt"/>
                <a:ea typeface="+mj-ea"/>
                <a:cs typeface="+mj-cs"/>
              </a:rPr>
              <a:t> </a:t>
            </a:r>
            <a:r>
              <a:rPr lang="en-US" altLang="zh-CN" sz="4400" dirty="0">
                <a:latin typeface="+mj-lt"/>
                <a:ea typeface="+mj-ea"/>
                <a:cs typeface="+mj-cs"/>
              </a:rPr>
              <a:t>cells)</a:t>
            </a:r>
            <a:endParaRPr lang="en-US" sz="4400" dirty="0">
              <a:latin typeface="+mj-lt"/>
              <a:ea typeface="+mj-ea"/>
              <a:cs typeface="+mj-cs"/>
            </a:endParaRPr>
          </a:p>
        </p:txBody>
      </p:sp>
    </p:spTree>
    <p:extLst>
      <p:ext uri="{BB962C8B-B14F-4D97-AF65-F5344CB8AC3E}">
        <p14:creationId xmlns:p14="http://schemas.microsoft.com/office/powerpoint/2010/main" val="2479601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DFF60B1E-6A9D-BA4D-BE0F-4989E57F96CD}"/>
              </a:ext>
            </a:extLst>
          </p:cNvPr>
          <p:cNvPicPr>
            <a:picLocks noChangeAspect="1"/>
          </p:cNvPicPr>
          <p:nvPr/>
        </p:nvPicPr>
        <p:blipFill>
          <a:blip r:embed="rId3"/>
          <a:stretch>
            <a:fillRect/>
          </a:stretch>
        </p:blipFill>
        <p:spPr>
          <a:xfrm>
            <a:off x="200816" y="195129"/>
            <a:ext cx="5724548" cy="5558747"/>
          </a:xfrm>
          <a:prstGeom prst="rect">
            <a:avLst/>
          </a:prstGeom>
        </p:spPr>
      </p:pic>
      <p:sp>
        <p:nvSpPr>
          <p:cNvPr id="6" name="Right Arrow 5">
            <a:extLst>
              <a:ext uri="{FF2B5EF4-FFF2-40B4-BE49-F238E27FC236}">
                <a16:creationId xmlns:a16="http://schemas.microsoft.com/office/drawing/2014/main" id="{AD7B18E6-6C1B-E64E-8B77-9BFE630B55FA}"/>
              </a:ext>
            </a:extLst>
          </p:cNvPr>
          <p:cNvSpPr/>
          <p:nvPr/>
        </p:nvSpPr>
        <p:spPr>
          <a:xfrm>
            <a:off x="5602778" y="2657157"/>
            <a:ext cx="1147157" cy="63469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FEC69B-9A13-324D-85EA-2B21AE822686}"/>
              </a:ext>
            </a:extLst>
          </p:cNvPr>
          <p:cNvPicPr>
            <a:picLocks noChangeAspect="1"/>
          </p:cNvPicPr>
          <p:nvPr/>
        </p:nvPicPr>
        <p:blipFill>
          <a:blip r:embed="rId4"/>
          <a:stretch>
            <a:fillRect/>
          </a:stretch>
        </p:blipFill>
        <p:spPr>
          <a:xfrm>
            <a:off x="7095915" y="1213667"/>
            <a:ext cx="4939606" cy="3528290"/>
          </a:xfrm>
          <a:prstGeom prst="rect">
            <a:avLst/>
          </a:prstGeom>
        </p:spPr>
      </p:pic>
      <p:sp>
        <p:nvSpPr>
          <p:cNvPr id="8" name="TextBox 7">
            <a:extLst>
              <a:ext uri="{FF2B5EF4-FFF2-40B4-BE49-F238E27FC236}">
                <a16:creationId xmlns:a16="http://schemas.microsoft.com/office/drawing/2014/main" id="{662486AE-9FE5-B745-82E8-DD944A39FAD6}"/>
              </a:ext>
            </a:extLst>
          </p:cNvPr>
          <p:cNvSpPr txBox="1"/>
          <p:nvPr/>
        </p:nvSpPr>
        <p:spPr>
          <a:xfrm>
            <a:off x="492049" y="5965518"/>
            <a:ext cx="10866629"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locate</a:t>
            </a:r>
            <a:r>
              <a:rPr lang="zh-CN" altLang="en-US" dirty="0"/>
              <a:t> </a:t>
            </a:r>
            <a:r>
              <a:rPr lang="en-US" altLang="zh-CN" dirty="0"/>
              <a:t>in</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US" altLang="zh-CN" dirty="0"/>
              <a:t>(gene</a:t>
            </a:r>
            <a:r>
              <a:rPr lang="zh-CN" altLang="en-US" dirty="0"/>
              <a:t> </a:t>
            </a:r>
            <a:r>
              <a:rPr lang="en-US" altLang="zh-CN" dirty="0"/>
              <a:t>clusters</a:t>
            </a:r>
            <a:r>
              <a:rPr lang="zh-CN" altLang="en-US" dirty="0"/>
              <a:t> </a:t>
            </a:r>
            <a:r>
              <a:rPr lang="en-US" altLang="zh-CN" dirty="0"/>
              <a:t>with</a:t>
            </a:r>
            <a:r>
              <a:rPr lang="zh-CN" altLang="en-US" dirty="0"/>
              <a:t> </a:t>
            </a:r>
            <a:r>
              <a:rPr lang="en-US" altLang="zh-CN" dirty="0"/>
              <a:t>high</a:t>
            </a:r>
            <a:r>
              <a:rPr lang="zh-CN" altLang="en-US" dirty="0"/>
              <a:t> </a:t>
            </a:r>
            <a:r>
              <a:rPr lang="en-US" altLang="zh-CN" dirty="0"/>
              <a:t>density)</a:t>
            </a:r>
            <a:r>
              <a:rPr lang="zh-CN" altLang="en-US" dirty="0"/>
              <a:t> </a:t>
            </a:r>
            <a:r>
              <a:rPr lang="en-US" altLang="zh-CN" dirty="0"/>
              <a:t>in</a:t>
            </a:r>
            <a:r>
              <a:rPr lang="zh-CN" altLang="en-US" dirty="0"/>
              <a:t> </a:t>
            </a:r>
            <a:r>
              <a:rPr lang="en-US" altLang="zh-CN" dirty="0"/>
              <a:t>the</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r>
              <a:rPr lang="en-US" altLang="zh-CN" dirty="0"/>
              <a:t>Can</a:t>
            </a:r>
            <a:r>
              <a:rPr lang="zh-CN" altLang="en-US" dirty="0"/>
              <a:t> </a:t>
            </a:r>
            <a:r>
              <a:rPr lang="en-US" altLang="zh-CN" dirty="0"/>
              <a:t>we</a:t>
            </a:r>
            <a:r>
              <a:rPr lang="zh-CN" altLang="en-US" dirty="0"/>
              <a:t> </a:t>
            </a:r>
            <a:r>
              <a:rPr lang="en-US" altLang="zh-CN" dirty="0"/>
              <a:t>identify</a:t>
            </a:r>
            <a:r>
              <a:rPr lang="zh-CN" altLang="en-US" dirty="0"/>
              <a:t> </a:t>
            </a:r>
            <a:r>
              <a:rPr lang="en-US" altLang="zh-CN" dirty="0"/>
              <a:t>all</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first</a:t>
            </a:r>
            <a:r>
              <a:rPr lang="zh-CN" altLang="en-US" dirty="0"/>
              <a:t> </a:t>
            </a:r>
            <a:r>
              <a:rPr lang="en-US" altLang="zh-CN" dirty="0"/>
              <a:t>and</a:t>
            </a:r>
            <a:r>
              <a:rPr lang="zh-CN" altLang="en-US" dirty="0"/>
              <a:t> </a:t>
            </a:r>
            <a:r>
              <a:rPr lang="en-US" altLang="zh-CN" dirty="0"/>
              <a:t>then</a:t>
            </a:r>
            <a:r>
              <a:rPr lang="zh-CN" altLang="en-US" dirty="0"/>
              <a:t> </a:t>
            </a:r>
            <a:r>
              <a:rPr lang="en-US" altLang="zh-CN" dirty="0"/>
              <a:t>using</a:t>
            </a:r>
            <a:r>
              <a:rPr lang="zh-CN" altLang="en-US" dirty="0"/>
              <a:t> </a:t>
            </a:r>
            <a:r>
              <a:rPr lang="en-US" altLang="zh-CN" dirty="0"/>
              <a:t>them</a:t>
            </a:r>
            <a:r>
              <a:rPr lang="zh-CN" altLang="en-US" dirty="0"/>
              <a:t> </a:t>
            </a:r>
            <a:r>
              <a:rPr lang="en-US" altLang="zh-CN" dirty="0"/>
              <a:t>to</a:t>
            </a:r>
            <a:r>
              <a:rPr lang="zh-CN" altLang="en-US" dirty="0"/>
              <a:t> </a:t>
            </a:r>
            <a:r>
              <a:rPr lang="en-US" altLang="zh-CN" dirty="0"/>
              <a:t>do</a:t>
            </a:r>
            <a:r>
              <a:rPr lang="zh-CN" altLang="en-US" dirty="0"/>
              <a:t> </a:t>
            </a:r>
            <a:r>
              <a:rPr lang="en-US" altLang="zh-CN" dirty="0"/>
              <a:t>the</a:t>
            </a:r>
            <a:r>
              <a:rPr lang="zh-CN" altLang="en-US" dirty="0"/>
              <a:t> </a:t>
            </a:r>
            <a:r>
              <a:rPr lang="en-US" altLang="zh-CN" dirty="0"/>
              <a:t>clustering?</a:t>
            </a:r>
          </a:p>
        </p:txBody>
      </p:sp>
      <p:sp>
        <p:nvSpPr>
          <p:cNvPr id="9" name="TextBox 8">
            <a:extLst>
              <a:ext uri="{FF2B5EF4-FFF2-40B4-BE49-F238E27FC236}">
                <a16:creationId xmlns:a16="http://schemas.microsoft.com/office/drawing/2014/main" id="{040541E8-50AC-5A45-AE2F-C759FF678630}"/>
              </a:ext>
            </a:extLst>
          </p:cNvPr>
          <p:cNvSpPr txBox="1"/>
          <p:nvPr/>
        </p:nvSpPr>
        <p:spPr>
          <a:xfrm>
            <a:off x="7145790" y="4883188"/>
            <a:ext cx="4009889" cy="646331"/>
          </a:xfrm>
          <a:prstGeom prst="rect">
            <a:avLst/>
          </a:prstGeom>
          <a:noFill/>
        </p:spPr>
        <p:txBody>
          <a:bodyPr wrap="square" rtlCol="0">
            <a:spAutoFit/>
          </a:bodyPr>
          <a:lstStyle/>
          <a:p>
            <a:r>
              <a:rPr lang="en-US"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is</a:t>
            </a:r>
            <a:r>
              <a:rPr lang="zh-CN" altLang="en-US" dirty="0"/>
              <a:t> </a:t>
            </a:r>
            <a:r>
              <a:rPr lang="en-US" altLang="zh-CN" dirty="0"/>
              <a:t>higher.</a:t>
            </a:r>
          </a:p>
        </p:txBody>
      </p:sp>
      <p:sp>
        <p:nvSpPr>
          <p:cNvPr id="10" name="TextBox 9">
            <a:extLst>
              <a:ext uri="{FF2B5EF4-FFF2-40B4-BE49-F238E27FC236}">
                <a16:creationId xmlns:a16="http://schemas.microsoft.com/office/drawing/2014/main" id="{26F99470-B07F-6048-9FA1-C4DC6D5B9DE6}"/>
              </a:ext>
            </a:extLst>
          </p:cNvPr>
          <p:cNvSpPr txBox="1"/>
          <p:nvPr/>
        </p:nvSpPr>
        <p:spPr>
          <a:xfrm>
            <a:off x="7847213" y="349336"/>
            <a:ext cx="2250937" cy="646331"/>
          </a:xfrm>
          <a:prstGeom prst="rect">
            <a:avLst/>
          </a:prstGeom>
          <a:noFill/>
        </p:spPr>
        <p:txBody>
          <a:bodyPr wrap="none" rtlCol="0">
            <a:spAutoFit/>
          </a:bodyPr>
          <a:lstStyle/>
          <a:p>
            <a:r>
              <a:rPr lang="en-US" sz="3600" b="1" dirty="0"/>
              <a:t>Inspiration</a:t>
            </a:r>
          </a:p>
        </p:txBody>
      </p:sp>
    </p:spTree>
    <p:extLst>
      <p:ext uri="{BB962C8B-B14F-4D97-AF65-F5344CB8AC3E}">
        <p14:creationId xmlns:p14="http://schemas.microsoft.com/office/powerpoint/2010/main" val="381077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A0EEC-7853-1E4D-81B9-A87698283053}"/>
              </a:ext>
            </a:extLst>
          </p:cNvPr>
          <p:cNvPicPr>
            <a:picLocks noChangeAspect="1"/>
          </p:cNvPicPr>
          <p:nvPr/>
        </p:nvPicPr>
        <p:blipFill>
          <a:blip r:embed="rId3"/>
          <a:stretch>
            <a:fillRect/>
          </a:stretch>
        </p:blipFill>
        <p:spPr>
          <a:xfrm>
            <a:off x="238892" y="134352"/>
            <a:ext cx="5760000"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FFF150-077D-7A47-9C0F-08ACE1CA4C69}"/>
              </a:ext>
            </a:extLst>
          </p:cNvPr>
          <p:cNvPicPr>
            <a:picLocks noChangeAspect="1"/>
          </p:cNvPicPr>
          <p:nvPr/>
        </p:nvPicPr>
        <p:blipFill>
          <a:blip r:embed="rId4"/>
          <a:stretch>
            <a:fillRect/>
          </a:stretch>
        </p:blipFill>
        <p:spPr>
          <a:xfrm>
            <a:off x="7120773" y="1113318"/>
            <a:ext cx="4932000" cy="3522857"/>
          </a:xfrm>
          <a:prstGeom prst="rect">
            <a:avLst/>
          </a:prstGeom>
        </p:spPr>
      </p:pic>
      <p:sp>
        <p:nvSpPr>
          <p:cNvPr id="9" name="TextBox 8">
            <a:extLst>
              <a:ext uri="{FF2B5EF4-FFF2-40B4-BE49-F238E27FC236}">
                <a16:creationId xmlns:a16="http://schemas.microsoft.com/office/drawing/2014/main" id="{FF4F0846-CD94-8543-AD89-C6912D6B20F3}"/>
              </a:ext>
            </a:extLst>
          </p:cNvPr>
          <p:cNvSpPr txBox="1"/>
          <p:nvPr/>
        </p:nvSpPr>
        <p:spPr>
          <a:xfrm>
            <a:off x="4356786" y="3941952"/>
            <a:ext cx="2406877" cy="461665"/>
          </a:xfrm>
          <a:prstGeom prst="rect">
            <a:avLst/>
          </a:prstGeom>
          <a:noFill/>
        </p:spPr>
        <p:txBody>
          <a:bodyPr wrap="none" rtlCol="0">
            <a:spAutoFit/>
          </a:bodyPr>
          <a:lstStyle/>
          <a:p>
            <a:r>
              <a:rPr lang="en-US" altLang="zh-CN" sz="2400" b="1" dirty="0"/>
              <a:t>10%</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dirty="0"/>
              <a:t>Dropout events</a:t>
            </a:r>
            <a:r>
              <a:rPr lang="en-US" altLang="zh-CN" sz="2000" dirty="0"/>
              <a:t>:</a:t>
            </a:r>
            <a:r>
              <a:rPr lang="zh-CN" altLang="en-US" sz="2000"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248699"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spTree>
    <p:extLst>
      <p:ext uri="{BB962C8B-B14F-4D97-AF65-F5344CB8AC3E}">
        <p14:creationId xmlns:p14="http://schemas.microsoft.com/office/powerpoint/2010/main" val="3073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11D-8F73-4540-9350-499CB5F72D52}"/>
              </a:ext>
            </a:extLst>
          </p:cNvPr>
          <p:cNvSpPr>
            <a:spLocks noGrp="1"/>
          </p:cNvSpPr>
          <p:nvPr>
            <p:ph type="title"/>
          </p:nvPr>
        </p:nvSpPr>
        <p:spPr>
          <a:xfrm>
            <a:off x="6927669" y="0"/>
            <a:ext cx="3197097" cy="1325563"/>
          </a:xfrm>
        </p:spPr>
        <p:txBody>
          <a:bodyPr/>
          <a:lstStyle/>
          <a:p>
            <a:pPr algn="ctr"/>
            <a:r>
              <a:rPr lang="en-US" altLang="zh-CN" dirty="0"/>
              <a:t>Hypothesis</a:t>
            </a:r>
            <a:endParaRPr lang="en-US" dirty="0"/>
          </a:p>
        </p:txBody>
      </p:sp>
      <p:sp>
        <p:nvSpPr>
          <p:cNvPr id="3" name="Content Placeholder 2">
            <a:extLst>
              <a:ext uri="{FF2B5EF4-FFF2-40B4-BE49-F238E27FC236}">
                <a16:creationId xmlns:a16="http://schemas.microsoft.com/office/drawing/2014/main" id="{989F4F30-93BA-E74E-8A1A-456DCA4916AF}"/>
              </a:ext>
            </a:extLst>
          </p:cNvPr>
          <p:cNvSpPr>
            <a:spLocks noGrp="1"/>
          </p:cNvSpPr>
          <p:nvPr>
            <p:ph idx="1"/>
          </p:nvPr>
        </p:nvSpPr>
        <p:spPr>
          <a:xfrm>
            <a:off x="5628977" y="1235243"/>
            <a:ext cx="5933382" cy="5015642"/>
          </a:xfrm>
        </p:spPr>
        <p:txBody>
          <a:bodyPr>
            <a:normAutofit lnSpcReduction="10000"/>
          </a:bodyPr>
          <a:lstStyle/>
          <a:p>
            <a:r>
              <a:rPr lang="en-US" altLang="zh-CN" dirty="0"/>
              <a:t>A</a:t>
            </a:r>
            <a:r>
              <a:rPr lang="zh-CN" altLang="en-US" dirty="0"/>
              <a:t> </a:t>
            </a:r>
            <a:r>
              <a:rPr lang="en-US" altLang="zh-CN" dirty="0"/>
              <a:t>robust</a:t>
            </a:r>
            <a:r>
              <a:rPr lang="zh-CN" altLang="en-US" dirty="0"/>
              <a:t> </a:t>
            </a:r>
            <a:r>
              <a:rPr lang="en-US" altLang="zh-CN" dirty="0"/>
              <a:t>marker</a:t>
            </a:r>
            <a:r>
              <a:rPr lang="zh-CN" altLang="en-US" dirty="0"/>
              <a:t> </a:t>
            </a:r>
            <a:r>
              <a:rPr lang="en-US" altLang="zh-CN" dirty="0"/>
              <a:t>module</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a</a:t>
            </a:r>
            <a:r>
              <a:rPr lang="zh-CN" altLang="en-US" dirty="0"/>
              <a:t> </a:t>
            </a:r>
            <a:r>
              <a:rPr lang="en-US" altLang="zh-CN" dirty="0"/>
              <a:t>few</a:t>
            </a:r>
            <a:r>
              <a:rPr lang="zh-CN" altLang="en-US" dirty="0"/>
              <a:t> </a:t>
            </a:r>
            <a:r>
              <a:rPr lang="en-US" altLang="zh-CN" dirty="0"/>
              <a:t>(5-10)</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a:t>
            </a:r>
            <a:r>
              <a:rPr lang="en-US" altLang="zh-CN" dirty="0"/>
              <a:t>.</a:t>
            </a:r>
          </a:p>
          <a:p>
            <a:r>
              <a:rPr lang="en-US" altLang="zh-CN" dirty="0"/>
              <a:t>Core</a:t>
            </a:r>
            <a:r>
              <a:rPr lang="zh-CN" altLang="en-US" dirty="0"/>
              <a:t> </a:t>
            </a:r>
            <a:r>
              <a:rPr lang="en-US" altLang="zh-CN" dirty="0"/>
              <a:t>markers identification</a:t>
            </a:r>
            <a:r>
              <a:rPr lang="zh-CN" altLang="en-US" dirty="0"/>
              <a:t> </a:t>
            </a:r>
            <a:r>
              <a:rPr lang="en-US" altLang="zh-CN" dirty="0"/>
              <a:t>is</a:t>
            </a:r>
            <a:r>
              <a:rPr lang="zh-CN" altLang="en-US" dirty="0"/>
              <a:t> </a:t>
            </a:r>
            <a:r>
              <a:rPr lang="en-US" altLang="zh-CN" dirty="0"/>
              <a:t>a</a:t>
            </a:r>
            <a:r>
              <a:rPr lang="zh-CN" altLang="en-US" dirty="0"/>
              <a:t> </a:t>
            </a:r>
            <a:r>
              <a:rPr lang="en-US" altLang="zh-CN" dirty="0"/>
              <a:t>question</a:t>
            </a:r>
            <a:r>
              <a:rPr lang="zh-CN" altLang="en-US" dirty="0"/>
              <a:t> </a:t>
            </a:r>
            <a:r>
              <a:rPr lang="en-US" altLang="zh-CN" dirty="0"/>
              <a:t>of</a:t>
            </a:r>
            <a:r>
              <a:rPr lang="zh-CN" altLang="en-US" dirty="0"/>
              <a:t> </a:t>
            </a:r>
            <a:r>
              <a:rPr lang="en-US" altLang="zh-CN" dirty="0">
                <a:solidFill>
                  <a:srgbClr val="FF0000"/>
                </a:solidFill>
              </a:rPr>
              <a:t>local</a:t>
            </a:r>
            <a:r>
              <a:rPr lang="zh-CN" altLang="en-US" dirty="0">
                <a:solidFill>
                  <a:srgbClr val="FF0000"/>
                </a:solidFill>
              </a:rPr>
              <a:t> </a:t>
            </a:r>
            <a:r>
              <a:rPr lang="en-US" altLang="zh-CN" dirty="0">
                <a:solidFill>
                  <a:srgbClr val="FF0000"/>
                </a:solidFill>
              </a:rPr>
              <a:t>center</a:t>
            </a:r>
            <a:r>
              <a:rPr lang="zh-CN" altLang="en-US" dirty="0">
                <a:solidFill>
                  <a:srgbClr val="FF0000"/>
                </a:solidFill>
              </a:rPr>
              <a:t> </a:t>
            </a:r>
            <a:r>
              <a:rPr lang="en-US" altLang="zh-CN" dirty="0">
                <a:solidFill>
                  <a:srgbClr val="FF0000"/>
                </a:solidFill>
              </a:rPr>
              <a:t>identification</a:t>
            </a:r>
            <a:r>
              <a:rPr lang="en-US" altLang="zh-CN" dirty="0"/>
              <a:t>.</a:t>
            </a:r>
          </a:p>
          <a:p>
            <a:r>
              <a:rPr lang="en-US" altLang="zh-CN" dirty="0"/>
              <a:t>“Slicing and scanning”</a:t>
            </a:r>
            <a:r>
              <a:rPr lang="zh-CN" altLang="en-US" dirty="0"/>
              <a:t> </a:t>
            </a:r>
            <a:r>
              <a:rPr lang="en-US" altLang="zh-CN" dirty="0"/>
              <a:t>method</a:t>
            </a:r>
            <a:r>
              <a:rPr lang="zh-CN" altLang="en-US" dirty="0"/>
              <a:t> </a:t>
            </a:r>
            <a:r>
              <a:rPr lang="en-US" altLang="zh-CN" dirty="0"/>
              <a:t>can</a:t>
            </a:r>
            <a:r>
              <a:rPr lang="zh-CN" altLang="en-US" dirty="0"/>
              <a:t> </a:t>
            </a:r>
            <a:r>
              <a:rPr lang="en-US" altLang="zh-CN" dirty="0"/>
              <a:t>effectively</a:t>
            </a:r>
            <a:r>
              <a:rPr lang="zh-CN" altLang="en-US" dirty="0"/>
              <a:t> </a:t>
            </a:r>
            <a:r>
              <a:rPr lang="en-US" altLang="zh-CN" dirty="0"/>
              <a:t>detect</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network.</a:t>
            </a:r>
          </a:p>
          <a:p>
            <a:r>
              <a:rPr lang="en-US" altLang="zh-CN" dirty="0"/>
              <a:t>Nearest neighbor searching can be used for full marker module identification.</a:t>
            </a:r>
          </a:p>
          <a:p>
            <a:r>
              <a:rPr lang="en-US" altLang="zh-CN" dirty="0"/>
              <a:t>Subtypes</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r>
              <a:rPr lang="en-US" altLang="zh-CN" dirty="0"/>
              <a:t>by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endParaRPr lang="en-US" dirty="0"/>
          </a:p>
        </p:txBody>
      </p:sp>
      <p:sp>
        <p:nvSpPr>
          <p:cNvPr id="142" name="TextBox 141">
            <a:extLst>
              <a:ext uri="{FF2B5EF4-FFF2-40B4-BE49-F238E27FC236}">
                <a16:creationId xmlns:a16="http://schemas.microsoft.com/office/drawing/2014/main" id="{37624933-5CCF-CC43-B52F-CE36F657DC9F}"/>
              </a:ext>
            </a:extLst>
          </p:cNvPr>
          <p:cNvSpPr txBox="1"/>
          <p:nvPr/>
        </p:nvSpPr>
        <p:spPr>
          <a:xfrm>
            <a:off x="1326494" y="6220640"/>
            <a:ext cx="3109056" cy="369332"/>
          </a:xfrm>
          <a:prstGeom prst="rect">
            <a:avLst/>
          </a:prstGeom>
          <a:noFill/>
        </p:spPr>
        <p:txBody>
          <a:bodyPr wrap="none" rtlCol="0">
            <a:spAutoFit/>
          </a:bodyPr>
          <a:lstStyle/>
          <a:p>
            <a:r>
              <a:rPr lang="en-US" altLang="zh-CN" dirty="0"/>
              <a:t>Gene-gene</a:t>
            </a:r>
            <a:r>
              <a:rPr lang="zh-CN" altLang="en-US" dirty="0"/>
              <a:t> </a:t>
            </a:r>
            <a:r>
              <a:rPr lang="en-US" altLang="zh-CN" dirty="0"/>
              <a:t>correlation</a:t>
            </a:r>
            <a:r>
              <a:rPr lang="zh-CN" altLang="en-US" dirty="0"/>
              <a:t> </a:t>
            </a:r>
            <a:r>
              <a:rPr lang="en-US" altLang="zh-CN" dirty="0"/>
              <a:t>network</a:t>
            </a:r>
            <a:endParaRPr lang="en-US" dirty="0"/>
          </a:p>
        </p:txBody>
      </p:sp>
      <p:grpSp>
        <p:nvGrpSpPr>
          <p:cNvPr id="149" name="Group 148">
            <a:extLst>
              <a:ext uri="{FF2B5EF4-FFF2-40B4-BE49-F238E27FC236}">
                <a16:creationId xmlns:a16="http://schemas.microsoft.com/office/drawing/2014/main" id="{6C6E898C-14DF-8242-95D6-96344CFC2E67}"/>
              </a:ext>
            </a:extLst>
          </p:cNvPr>
          <p:cNvGrpSpPr/>
          <p:nvPr/>
        </p:nvGrpSpPr>
        <p:grpSpPr>
          <a:xfrm>
            <a:off x="541131" y="1925569"/>
            <a:ext cx="4759532" cy="4047365"/>
            <a:chOff x="541131" y="1668389"/>
            <a:chExt cx="4759532" cy="4047365"/>
          </a:xfrm>
        </p:grpSpPr>
        <p:grpSp>
          <p:nvGrpSpPr>
            <p:cNvPr id="141" name="Group 140">
              <a:extLst>
                <a:ext uri="{FF2B5EF4-FFF2-40B4-BE49-F238E27FC236}">
                  <a16:creationId xmlns:a16="http://schemas.microsoft.com/office/drawing/2014/main" id="{B41599C2-8A0F-A54A-B986-495CCE82D9F5}"/>
                </a:ext>
              </a:extLst>
            </p:cNvPr>
            <p:cNvGrpSpPr/>
            <p:nvPr/>
          </p:nvGrpSpPr>
          <p:grpSpPr>
            <a:xfrm>
              <a:off x="541131" y="1668389"/>
              <a:ext cx="4759532" cy="4047365"/>
              <a:chOff x="541131" y="2053397"/>
              <a:chExt cx="4759532" cy="4047365"/>
            </a:xfrm>
          </p:grpSpPr>
          <p:sp>
            <p:nvSpPr>
              <p:cNvPr id="5" name="Rectangle 4">
                <a:extLst>
                  <a:ext uri="{FF2B5EF4-FFF2-40B4-BE49-F238E27FC236}">
                    <a16:creationId xmlns:a16="http://schemas.microsoft.com/office/drawing/2014/main" id="{F051FBCD-9975-3C4F-B257-148B38BE5A3A}"/>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0E048653-14F6-F041-9882-B9655B9EFAE1}"/>
                  </a:ext>
                </a:extLst>
              </p:cNvPr>
              <p:cNvGrpSpPr/>
              <p:nvPr/>
            </p:nvGrpSpPr>
            <p:grpSpPr>
              <a:xfrm>
                <a:off x="1145171" y="3559025"/>
                <a:ext cx="457872" cy="441588"/>
                <a:chOff x="1145171" y="3559025"/>
                <a:chExt cx="457872" cy="441588"/>
              </a:xfrm>
              <a:solidFill>
                <a:srgbClr val="C00000"/>
              </a:solidFill>
            </p:grpSpPr>
            <p:sp>
              <p:nvSpPr>
                <p:cNvPr id="65" name="Oval 64">
                  <a:extLst>
                    <a:ext uri="{FF2B5EF4-FFF2-40B4-BE49-F238E27FC236}">
                      <a16:creationId xmlns:a16="http://schemas.microsoft.com/office/drawing/2014/main" id="{90BE25A4-D4C2-0E4C-B9CD-275313DA0918}"/>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6F8F8C-8197-B34E-A349-9A558F45D27C}"/>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377106F-E6B0-B24B-BB22-75AFFE628349}"/>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1253CF45-D3E0-7E4B-B676-A5676D49916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518097-A52B-0149-B875-F8A84B8004C7}"/>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E035F-A7C7-7744-A6A4-48B7D7EC51EE}"/>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A3E75D-B054-B043-8B01-CB212DAACB6C}"/>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A565D7D-3384-F54B-8300-FB2EA05295CF}"/>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6AEA72-7947-1D4B-923C-DAFF84F55053}"/>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BE46706-70EB-CC4C-A773-8714DA5ECB33}"/>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F3A8810-3799-E943-8057-FB5F90F4D764}"/>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6" name="Oval 75">
                <a:extLst>
                  <a:ext uri="{FF2B5EF4-FFF2-40B4-BE49-F238E27FC236}">
                    <a16:creationId xmlns:a16="http://schemas.microsoft.com/office/drawing/2014/main" id="{8BD1DDC7-1958-2444-AB38-BDE3CF826E6A}"/>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840AD4-313F-324E-9870-9784BCBFEDDF}"/>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CEFAD45-6262-B04C-8B53-114F19BA318B}"/>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CB594E-FD72-934B-9155-9925DCB827C2}"/>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3D42EEC-1213-B545-B873-AE4139990692}"/>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68BA4DE-066C-F44D-959E-E14826739BAC}"/>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6003810-36E8-B748-8E3F-F34630B3DD05}"/>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07DF019-1D4E-2545-A013-8207AF532EED}"/>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0804C71-40FD-E24D-9237-E6F06E9B3A29}"/>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5E1234-B7C2-654B-AB26-B174CCD69939}"/>
                  </a:ext>
                </a:extLst>
              </p:cNvPr>
              <p:cNvGrpSpPr/>
              <p:nvPr/>
            </p:nvGrpSpPr>
            <p:grpSpPr>
              <a:xfrm>
                <a:off x="1715643" y="4216915"/>
                <a:ext cx="392620" cy="291355"/>
                <a:chOff x="8503141" y="2378070"/>
                <a:chExt cx="392620" cy="291355"/>
              </a:xfrm>
              <a:solidFill>
                <a:schemeClr val="accent5">
                  <a:lumMod val="75000"/>
                </a:schemeClr>
              </a:solidFill>
            </p:grpSpPr>
            <p:sp>
              <p:nvSpPr>
                <p:cNvPr id="19" name="Oval 18">
                  <a:extLst>
                    <a:ext uri="{FF2B5EF4-FFF2-40B4-BE49-F238E27FC236}">
                      <a16:creationId xmlns:a16="http://schemas.microsoft.com/office/drawing/2014/main" id="{8651F812-0469-AC45-BC9A-547F0D28A157}"/>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4F17F3-089B-E745-B3A6-5BB6D2554C43}"/>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7467AE-B3C4-AA42-ADC0-CFACADD5C33A}"/>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B4DBF9-2D09-564B-852D-043CFFA5909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6C1781CA-F3D7-E348-86EE-98D8D2F58C93}"/>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6C2DD7-7566-0041-9358-6FD9EFCAD43B}"/>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89" name="Group 88">
                <a:extLst>
                  <a:ext uri="{FF2B5EF4-FFF2-40B4-BE49-F238E27FC236}">
                    <a16:creationId xmlns:a16="http://schemas.microsoft.com/office/drawing/2014/main" id="{FCD8E51B-6A88-A340-8FDC-4BDFDBE491D7}"/>
                  </a:ext>
                </a:extLst>
              </p:cNvPr>
              <p:cNvGrpSpPr/>
              <p:nvPr/>
            </p:nvGrpSpPr>
            <p:grpSpPr>
              <a:xfrm>
                <a:off x="3351620" y="2736109"/>
                <a:ext cx="457872" cy="441588"/>
                <a:chOff x="1145171" y="3559025"/>
                <a:chExt cx="457872" cy="441588"/>
              </a:xfrm>
              <a:solidFill>
                <a:srgbClr val="C00000"/>
              </a:solidFill>
            </p:grpSpPr>
            <p:sp>
              <p:nvSpPr>
                <p:cNvPr id="90" name="Oval 89">
                  <a:extLst>
                    <a:ext uri="{FF2B5EF4-FFF2-40B4-BE49-F238E27FC236}">
                      <a16:creationId xmlns:a16="http://schemas.microsoft.com/office/drawing/2014/main" id="{6E15E5CB-F44F-544B-AEBF-FBC65F2656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9CD753-67A4-2C40-8DF5-9C42C25A4C77}"/>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BCFCD7B-4547-7A43-9AEE-544193362356}"/>
                    </a:ext>
                  </a:extLst>
                </p:cNvPr>
                <p:cNvGrpSpPr/>
                <p:nvPr/>
              </p:nvGrpSpPr>
              <p:grpSpPr>
                <a:xfrm>
                  <a:off x="1145171" y="3614501"/>
                  <a:ext cx="457872" cy="386112"/>
                  <a:chOff x="1145171" y="3614501"/>
                  <a:chExt cx="457872" cy="386112"/>
                </a:xfrm>
                <a:grpFill/>
              </p:grpSpPr>
              <p:sp>
                <p:nvSpPr>
                  <p:cNvPr id="93" name="Oval 92">
                    <a:extLst>
                      <a:ext uri="{FF2B5EF4-FFF2-40B4-BE49-F238E27FC236}">
                        <a16:creationId xmlns:a16="http://schemas.microsoft.com/office/drawing/2014/main" id="{18AE77DA-CC95-864A-AE0F-D96628CD64D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EAFA362-B164-FF4A-B1F7-7613E21A9CFA}"/>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3E7310E-D427-5E4D-9E64-EFA04051AC89}"/>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BED61AE-E0C1-5B42-A2EC-BB8D80BCF5EB}"/>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017509-65CD-674F-9DCA-9164C4979565}"/>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F1C463-4BB9-794E-89F2-5937AB6264A4}"/>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77A9810-23EA-9840-89FE-D2D5DA14CF6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00E556-88E4-5748-9751-5C8B07AB39E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1" name="Oval 100">
                <a:extLst>
                  <a:ext uri="{FF2B5EF4-FFF2-40B4-BE49-F238E27FC236}">
                    <a16:creationId xmlns:a16="http://schemas.microsoft.com/office/drawing/2014/main" id="{10C3B3DB-3F1B-D54B-BC30-E9A058F150D8}"/>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B3262BC-DEC6-2449-A148-E43B33B8B2BB}"/>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A63752E-AD58-DF48-B717-239B5D862731}"/>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20FB5BA-3A20-F34C-833A-49CADC75B144}"/>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600384-B345-E543-87C8-5C0408CDD0FD}"/>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3E002B-16E8-5541-A1A6-6D92DB2EEC95}"/>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BAF8E7C-9E62-934A-A4BB-EB13A9057DEA}"/>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23CD1C-02FF-5942-9009-6A6436E7B502}"/>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9CB65B4-14E5-0F4C-BDBE-F434A67AEC5D}"/>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4BA6A74A-70AE-F14B-8AE4-EBE29F4A0F00}"/>
                  </a:ext>
                </a:extLst>
              </p:cNvPr>
              <p:cNvGrpSpPr/>
              <p:nvPr/>
            </p:nvGrpSpPr>
            <p:grpSpPr>
              <a:xfrm>
                <a:off x="3267214" y="4746934"/>
                <a:ext cx="457872" cy="441588"/>
                <a:chOff x="1145171" y="3559025"/>
                <a:chExt cx="457872" cy="441588"/>
              </a:xfrm>
              <a:solidFill>
                <a:srgbClr val="C00000"/>
              </a:solidFill>
            </p:grpSpPr>
            <p:sp>
              <p:nvSpPr>
                <p:cNvPr id="111" name="Oval 110">
                  <a:extLst>
                    <a:ext uri="{FF2B5EF4-FFF2-40B4-BE49-F238E27FC236}">
                      <a16:creationId xmlns:a16="http://schemas.microsoft.com/office/drawing/2014/main" id="{C4B9D152-B67C-374D-AA85-2A4B20D717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D0C1100-4C4C-8348-9E10-1D212327F3AD}"/>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F490199-8AFF-A04D-8820-35318AB36049}"/>
                    </a:ext>
                  </a:extLst>
                </p:cNvPr>
                <p:cNvGrpSpPr/>
                <p:nvPr/>
              </p:nvGrpSpPr>
              <p:grpSpPr>
                <a:xfrm>
                  <a:off x="1145171" y="3614501"/>
                  <a:ext cx="457872" cy="386112"/>
                  <a:chOff x="1145171" y="3614501"/>
                  <a:chExt cx="457872" cy="386112"/>
                </a:xfrm>
                <a:grpFill/>
              </p:grpSpPr>
              <p:sp>
                <p:nvSpPr>
                  <p:cNvPr id="114" name="Oval 113">
                    <a:extLst>
                      <a:ext uri="{FF2B5EF4-FFF2-40B4-BE49-F238E27FC236}">
                        <a16:creationId xmlns:a16="http://schemas.microsoft.com/office/drawing/2014/main" id="{6A960BF0-C74E-8549-8CC0-313C9FB7DAC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EBC68F0-D006-8B4D-989A-12361DBAAE48}"/>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5E7CA6B-80C8-D44D-895A-CBA6E80BEA47}"/>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FBAAF2D-BC52-7A44-AB64-44EA0BD5D441}"/>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581AB7-098B-6A4F-B523-17906529B127}"/>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CE3FD0-C73A-B847-82C7-C3650B06E921}"/>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DB6C41-8590-9844-98FE-1B88ECA23DC2}"/>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CB6A04-F0CA-A04A-AEFD-7A70647528B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2" name="Oval 121">
                <a:extLst>
                  <a:ext uri="{FF2B5EF4-FFF2-40B4-BE49-F238E27FC236}">
                    <a16:creationId xmlns:a16="http://schemas.microsoft.com/office/drawing/2014/main" id="{CE05DB74-1141-1941-B16B-69104436A90C}"/>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F3BFF67-BB65-DA44-A4D5-01F53FB4A835}"/>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D2319C6-8320-7046-A070-6F8664339827}"/>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97746E-3B17-C742-9638-24910786DD07}"/>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CAB8683-E200-C740-A6A4-7A04B2353896}"/>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472E23-8189-EC4A-BDA4-A2848D3C8211}"/>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33BF54B-DD84-9046-A773-0025B93D29D9}"/>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B73ED1F-73C0-EE43-A7F2-39DD3F661EFB}"/>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65D0346-7BC8-5146-84F0-A374F1BB883D}"/>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06A8B0B-100E-CE48-8CAB-3E736057B3AF}"/>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BB9FB05-EB4E-2042-8D48-691102770B09}"/>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CF71CBE-D070-584D-86D0-5082CD07926D}"/>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06675C3-4E33-2E42-B7FF-AF358001C62A}"/>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D0E046D-F70A-F743-AFD7-F926A3E6348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CA610D6-05B0-EF4F-92C8-408EA0AFD6F5}"/>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0768659-C21F-E847-A4E7-074D9B786228}"/>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138" name="TextBox 137">
                <a:extLst>
                  <a:ext uri="{FF2B5EF4-FFF2-40B4-BE49-F238E27FC236}">
                    <a16:creationId xmlns:a16="http://schemas.microsoft.com/office/drawing/2014/main" id="{F7E6C13A-2329-2646-8659-571D68C00E7E}"/>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139" name="TextBox 138">
                <a:extLst>
                  <a:ext uri="{FF2B5EF4-FFF2-40B4-BE49-F238E27FC236}">
                    <a16:creationId xmlns:a16="http://schemas.microsoft.com/office/drawing/2014/main" id="{B860607B-674A-FA44-902B-81FDFF520C7E}"/>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sp>
            <p:nvSpPr>
              <p:cNvPr id="140" name="TextBox 139">
                <a:extLst>
                  <a:ext uri="{FF2B5EF4-FFF2-40B4-BE49-F238E27FC236}">
                    <a16:creationId xmlns:a16="http://schemas.microsoft.com/office/drawing/2014/main" id="{21FDC523-FCE3-3D45-BA2D-B7607649219B}"/>
                  </a:ext>
                </a:extLst>
              </p:cNvPr>
              <p:cNvSpPr txBox="1"/>
              <p:nvPr/>
            </p:nvSpPr>
            <p:spPr>
              <a:xfrm>
                <a:off x="1124015" y="4530207"/>
                <a:ext cx="1676934"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marker</a:t>
                </a:r>
                <a:r>
                  <a:rPr lang="zh-CN" altLang="en-US" sz="1400" dirty="0"/>
                  <a:t> </a:t>
                </a:r>
                <a:r>
                  <a:rPr lang="en-US" altLang="zh-CN" sz="1400" dirty="0"/>
                  <a:t>module</a:t>
                </a:r>
                <a:endParaRPr lang="en-US" sz="1400" dirty="0"/>
              </a:p>
            </p:txBody>
          </p:sp>
        </p:grpSp>
        <p:cxnSp>
          <p:nvCxnSpPr>
            <p:cNvPr id="144" name="Straight Arrow Connector 143">
              <a:extLst>
                <a:ext uri="{FF2B5EF4-FFF2-40B4-BE49-F238E27FC236}">
                  <a16:creationId xmlns:a16="http://schemas.microsoft.com/office/drawing/2014/main" id="{BEC03C6F-A61C-7245-9100-B850B41A5167}"/>
                </a:ext>
              </a:extLst>
            </p:cNvPr>
            <p:cNvCxnSpPr>
              <a:cxnSpLocks/>
            </p:cNvCxnSpPr>
            <p:nvPr/>
          </p:nvCxnSpPr>
          <p:spPr>
            <a:xfrm flipH="1">
              <a:off x="3058168" y="4619516"/>
              <a:ext cx="460240" cy="597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E54EA11-0FEA-074A-B8A1-FBA6206BA6C6}"/>
                </a:ext>
              </a:extLst>
            </p:cNvPr>
            <p:cNvSpPr txBox="1"/>
            <p:nvPr/>
          </p:nvSpPr>
          <p:spPr>
            <a:xfrm>
              <a:off x="2535579" y="526653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grpSp>
      <p:pic>
        <p:nvPicPr>
          <p:cNvPr id="148" name="Picture 147">
            <a:extLst>
              <a:ext uri="{FF2B5EF4-FFF2-40B4-BE49-F238E27FC236}">
                <a16:creationId xmlns:a16="http://schemas.microsoft.com/office/drawing/2014/main" id="{6CD0BD38-C9BA-0340-A752-A76485AB695A}"/>
              </a:ext>
            </a:extLst>
          </p:cNvPr>
          <p:cNvPicPr>
            <a:picLocks noChangeAspect="1"/>
          </p:cNvPicPr>
          <p:nvPr/>
        </p:nvPicPr>
        <p:blipFill>
          <a:blip r:embed="rId3"/>
          <a:stretch>
            <a:fillRect/>
          </a:stretch>
        </p:blipFill>
        <p:spPr>
          <a:xfrm>
            <a:off x="565509" y="112728"/>
            <a:ext cx="2266188" cy="1618706"/>
          </a:xfrm>
          <a:prstGeom prst="rect">
            <a:avLst/>
          </a:prstGeom>
        </p:spPr>
      </p:pic>
      <p:sp>
        <p:nvSpPr>
          <p:cNvPr id="150" name="Bent Arrow 149">
            <a:extLst>
              <a:ext uri="{FF2B5EF4-FFF2-40B4-BE49-F238E27FC236}">
                <a16:creationId xmlns:a16="http://schemas.microsoft.com/office/drawing/2014/main" id="{EBB80580-D6CB-B747-A8A5-780C8444EEBF}"/>
              </a:ext>
            </a:extLst>
          </p:cNvPr>
          <p:cNvSpPr/>
          <p:nvPr/>
        </p:nvSpPr>
        <p:spPr>
          <a:xfrm rot="5400000">
            <a:off x="2802066" y="837813"/>
            <a:ext cx="924599" cy="714536"/>
          </a:xfrm>
          <a:prstGeom prst="bentArrow">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7C4FB99D-FE51-FE49-9A29-6225791582CE}"/>
                  </a:ext>
                </a:extLst>
              </p:cNvPr>
              <p:cNvSpPr txBox="1"/>
              <p:nvPr/>
            </p:nvSpPr>
            <p:spPr>
              <a:xfrm>
                <a:off x="3661772" y="220603"/>
                <a:ext cx="2092111" cy="136306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a:p>
                <a:r>
                  <a:rPr lang="en-US" altLang="zh-CN" sz="1600" i="1" dirty="0"/>
                  <a:t>D</a:t>
                </a:r>
                <a:r>
                  <a:rPr lang="en-US" altLang="zh-CN" sz="1600" dirty="0"/>
                  <a:t>,</a:t>
                </a:r>
                <a:r>
                  <a:rPr lang="zh-CN" altLang="en-US" sz="1600" dirty="0"/>
                  <a:t> </a:t>
                </a:r>
                <a:r>
                  <a:rPr lang="en-US" altLang="zh-CN" sz="1600" dirty="0"/>
                  <a:t>distance;</a:t>
                </a:r>
              </a:p>
              <a:p>
                <a:r>
                  <a:rPr lang="en-US" altLang="zh-CN" sz="1600" i="1" dirty="0"/>
                  <a:t>r</a:t>
                </a:r>
                <a:r>
                  <a:rPr lang="en-US" altLang="zh-CN" sz="1600" dirty="0"/>
                  <a:t>,</a:t>
                </a:r>
                <a:r>
                  <a:rPr lang="zh-CN" altLang="en-US" sz="1600" dirty="0"/>
                  <a:t> </a:t>
                </a:r>
                <a:r>
                  <a:rPr lang="en-US" altLang="zh-CN" sz="1600" dirty="0"/>
                  <a:t>correlation;</a:t>
                </a:r>
              </a:p>
              <a:p>
                <a:r>
                  <a:rPr lang="en-US" altLang="zh-CN" sz="1600" i="1" dirty="0" err="1"/>
                  <a:t>i</a:t>
                </a:r>
                <a:r>
                  <a:rPr lang="zh-CN" altLang="en-US" sz="1600" i="1" dirty="0"/>
                  <a:t> </a:t>
                </a:r>
                <a:r>
                  <a:rPr lang="en-US" altLang="zh-CN" sz="1600" dirty="0"/>
                  <a:t>and</a:t>
                </a:r>
                <a:r>
                  <a:rPr lang="zh-CN" altLang="en-US" sz="1600" dirty="0"/>
                  <a:t> </a:t>
                </a:r>
                <a:r>
                  <a:rPr lang="en-US" altLang="zh-CN" sz="1600" i="1" dirty="0"/>
                  <a:t>j</a:t>
                </a:r>
                <a:r>
                  <a:rPr lang="en-US" altLang="zh-CN" sz="1600" dirty="0"/>
                  <a:t>,</a:t>
                </a:r>
                <a:r>
                  <a:rPr lang="zh-CN" altLang="en-US" sz="1600" dirty="0"/>
                  <a:t> </a:t>
                </a:r>
                <a:r>
                  <a:rPr lang="en-US" altLang="zh-CN" sz="1600" i="1" dirty="0" err="1"/>
                  <a:t>i</a:t>
                </a:r>
                <a:r>
                  <a:rPr lang="en-US" altLang="zh-CN" sz="1600" dirty="0" err="1"/>
                  <a:t>th</a:t>
                </a:r>
                <a:r>
                  <a:rPr lang="zh-CN" altLang="en-US" sz="1600" dirty="0"/>
                  <a:t> </a:t>
                </a:r>
                <a:r>
                  <a:rPr lang="en-US" altLang="zh-CN" sz="1600" dirty="0"/>
                  <a:t>and</a:t>
                </a:r>
                <a:r>
                  <a:rPr lang="zh-CN" altLang="en-US" sz="1600" dirty="0"/>
                  <a:t> </a:t>
                </a:r>
                <a:r>
                  <a:rPr lang="en-US" altLang="zh-CN" sz="1600" i="1" dirty="0" err="1"/>
                  <a:t>j</a:t>
                </a:r>
                <a:r>
                  <a:rPr lang="en-US" altLang="zh-CN" sz="1600" dirty="0" err="1"/>
                  <a:t>th</a:t>
                </a:r>
                <a:r>
                  <a:rPr lang="zh-CN" altLang="en-US" sz="1600" dirty="0"/>
                  <a:t> </a:t>
                </a:r>
                <a:r>
                  <a:rPr lang="en-US" altLang="zh-CN" sz="1600" dirty="0"/>
                  <a:t>gene</a:t>
                </a:r>
              </a:p>
              <a:p>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0</m:t>
                    </m:r>
                    <m:r>
                      <a:rPr lang="zh-CN" alt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oMath>
                </a14:m>
                <a:r>
                  <a:rPr lang="en-US" altLang="zh-CN" sz="1600" dirty="0"/>
                  <a:t>.</a:t>
                </a:r>
                <a:endParaRPr lang="en-US" sz="1600" dirty="0"/>
              </a:p>
            </p:txBody>
          </p:sp>
        </mc:Choice>
        <mc:Fallback>
          <p:sp>
            <p:nvSpPr>
              <p:cNvPr id="151" name="TextBox 150">
                <a:extLst>
                  <a:ext uri="{FF2B5EF4-FFF2-40B4-BE49-F238E27FC236}">
                    <a16:creationId xmlns:a16="http://schemas.microsoft.com/office/drawing/2014/main" id="{7C4FB99D-FE51-FE49-9A29-6225791582CE}"/>
                  </a:ext>
                </a:extLst>
              </p:cNvPr>
              <p:cNvSpPr txBox="1">
                <a:spLocks noRot="1" noChangeAspect="1" noMove="1" noResize="1" noEditPoints="1" noAdjustHandles="1" noChangeArrowheads="1" noChangeShapeType="1" noTextEdit="1"/>
              </p:cNvSpPr>
              <p:nvPr/>
            </p:nvSpPr>
            <p:spPr>
              <a:xfrm>
                <a:off x="3661772" y="220603"/>
                <a:ext cx="2092111" cy="1363065"/>
              </a:xfrm>
              <a:prstGeom prst="rect">
                <a:avLst/>
              </a:prstGeom>
              <a:blipFill>
                <a:blip r:embed="rId4"/>
                <a:stretch>
                  <a:fillRect l="-1749" r="-292" b="-3571"/>
                </a:stretch>
              </a:blipFill>
            </p:spPr>
            <p:txBody>
              <a:bodyPr/>
              <a:lstStyle/>
              <a:p>
                <a:r>
                  <a:rPr lang="en-US">
                    <a:noFill/>
                  </a:rPr>
                  <a:t> </a:t>
                </a:r>
              </a:p>
            </p:txBody>
          </p:sp>
        </mc:Fallback>
      </mc:AlternateContent>
    </p:spTree>
    <p:extLst>
      <p:ext uri="{BB962C8B-B14F-4D97-AF65-F5344CB8AC3E}">
        <p14:creationId xmlns:p14="http://schemas.microsoft.com/office/powerpoint/2010/main" val="303022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0148-AE56-2840-9571-3B23178FA527}"/>
              </a:ext>
            </a:extLst>
          </p:cNvPr>
          <p:cNvSpPr>
            <a:spLocks noGrp="1"/>
          </p:cNvSpPr>
          <p:nvPr>
            <p:ph type="title"/>
          </p:nvPr>
        </p:nvSpPr>
        <p:spPr/>
        <p:txBody>
          <a:bodyPr/>
          <a:lstStyle/>
          <a:p>
            <a:r>
              <a:rPr lang="en-US" altLang="zh-CN" dirty="0"/>
              <a:t>MSIC</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7F14F8AF-B487-D548-AE8A-30ECA3C5B946}"/>
              </a:ext>
            </a:extLst>
          </p:cNvPr>
          <p:cNvSpPr>
            <a:spLocks noGrp="1"/>
          </p:cNvSpPr>
          <p:nvPr>
            <p:ph idx="1"/>
          </p:nvPr>
        </p:nvSpPr>
        <p:spPr/>
        <p:txBody>
          <a:bodyPr/>
          <a:lstStyle/>
          <a:p>
            <a:pPr marL="514350" indent="-514350">
              <a:buFont typeface="+mj-lt"/>
              <a:buAutoNum type="alphaLcPeriod"/>
            </a:pPr>
            <a:r>
              <a:rPr lang="en-US" altLang="zh-CN" dirty="0"/>
              <a:t>Cell outlier detection</a:t>
            </a:r>
          </a:p>
          <a:p>
            <a:pPr marL="514350" indent="-514350">
              <a:buFont typeface="+mj-lt"/>
              <a:buAutoNum type="alphaLcPeriod"/>
            </a:pPr>
            <a:r>
              <a:rPr lang="en-US" altLang="zh-CN" dirty="0"/>
              <a:t>Build</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pPr marL="514350" indent="-514350">
              <a:buFont typeface="+mj-lt"/>
              <a:buAutoNum type="alphaLcPeriod"/>
            </a:pPr>
            <a:r>
              <a:rPr lang="en-US" altLang="zh-CN" dirty="0"/>
              <a:t>Identify</a:t>
            </a:r>
            <a:r>
              <a:rPr lang="zh-CN" altLang="en-US" dirty="0"/>
              <a:t> </a:t>
            </a:r>
            <a:r>
              <a:rPr lang="en-US" altLang="zh-CN" dirty="0"/>
              <a:t>local</a:t>
            </a:r>
            <a:r>
              <a:rPr lang="zh-CN" altLang="en-US" dirty="0"/>
              <a:t> </a:t>
            </a:r>
            <a:r>
              <a:rPr lang="en-US" altLang="zh-CN" dirty="0"/>
              <a:t>centers</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p>
          <a:p>
            <a:pPr marL="514350" indent="-514350">
              <a:buFont typeface="+mj-lt"/>
              <a:buAutoNum type="alphaLcPeriod"/>
            </a:pPr>
            <a:r>
              <a:rPr lang="en-US" altLang="zh-CN" dirty="0"/>
              <a:t>Define</a:t>
            </a:r>
            <a:r>
              <a:rPr lang="zh-CN" altLang="en-US" dirty="0"/>
              <a:t> </a:t>
            </a:r>
            <a:r>
              <a:rPr lang="en-US" altLang="zh-CN" dirty="0"/>
              <a:t>and</a:t>
            </a:r>
            <a:r>
              <a:rPr lang="zh-CN" altLang="en-US" dirty="0"/>
              <a:t> </a:t>
            </a:r>
            <a:r>
              <a:rPr lang="en-US" altLang="zh-CN" dirty="0"/>
              <a:t>classify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Infer</a:t>
            </a:r>
            <a:r>
              <a:rPr lang="zh-CN" altLang="en-US" dirty="0"/>
              <a:t> </a:t>
            </a:r>
            <a:r>
              <a:rPr lang="en-US" altLang="zh-CN" dirty="0"/>
              <a:t>the</a:t>
            </a:r>
            <a:r>
              <a:rPr lang="zh-CN" altLang="en-US" dirty="0"/>
              <a:t> </a:t>
            </a:r>
            <a:r>
              <a:rPr lang="en-US" altLang="zh-CN" dirty="0"/>
              <a:t>subtypes</a:t>
            </a:r>
            <a:r>
              <a:rPr lang="zh-CN" altLang="en-US" dirty="0"/>
              <a:t> </a:t>
            </a:r>
            <a:r>
              <a:rPr lang="en-US" altLang="zh-CN" dirty="0"/>
              <a:t>by</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Identify full marker modules by nearest searching</a:t>
            </a:r>
          </a:p>
          <a:p>
            <a:endParaRPr lang="en-US" dirty="0"/>
          </a:p>
        </p:txBody>
      </p:sp>
    </p:spTree>
    <p:extLst>
      <p:ext uri="{BB962C8B-B14F-4D97-AF65-F5344CB8AC3E}">
        <p14:creationId xmlns:p14="http://schemas.microsoft.com/office/powerpoint/2010/main" val="4274132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TotalTime>
  <Words>2145</Words>
  <Application>Microsoft Office PowerPoint</Application>
  <PresentationFormat>宽屏</PresentationFormat>
  <Paragraphs>846</Paragraphs>
  <Slides>26</Slides>
  <Notes>12</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等线 Light</vt:lpstr>
      <vt:lpstr>Arial</vt:lpstr>
      <vt:lpstr>Calibri</vt:lpstr>
      <vt:lpstr>Calibri Light</vt:lpstr>
      <vt:lpstr>Cambria Math</vt:lpstr>
      <vt:lpstr>Wingdings</vt:lpstr>
      <vt:lpstr>Office Theme</vt:lpstr>
      <vt:lpstr>Subtype Identification and Clustering of single-cell RNA-seq data by nearest neighbor searching</vt:lpstr>
      <vt:lpstr>Overview </vt:lpstr>
      <vt:lpstr>Clustering and the role of marker</vt:lpstr>
      <vt:lpstr>PowerPoint 演示文稿</vt:lpstr>
      <vt:lpstr>Current clustering method and their limitations</vt:lpstr>
      <vt:lpstr>PowerPoint 演示文稿</vt:lpstr>
      <vt:lpstr>PowerPoint 演示文稿</vt:lpstr>
      <vt:lpstr>Hypothesis</vt:lpstr>
      <vt:lpstr>MSIC overview</vt:lpstr>
      <vt:lpstr>PowerPoint 演示文稿</vt:lpstr>
      <vt:lpstr>PowerPoint 演示文稿</vt:lpstr>
      <vt:lpstr>Extreme Outlier detection</vt:lpstr>
      <vt:lpstr>Results (2 dimensions) </vt:lpstr>
      <vt:lpstr>PowerPoint 演示文稿</vt:lpstr>
      <vt:lpstr>“Slicing and scanning”</vt:lpstr>
      <vt:lpstr>Nearest neighbors searching</vt:lpstr>
      <vt:lpstr>Full module identification (KNN)</vt:lpstr>
      <vt:lpstr>PowerPoint 演示文稿</vt:lpstr>
      <vt:lpstr>Performance on simulated dataset</vt:lpstr>
      <vt:lpstr>Performance on real dataset</vt:lpstr>
      <vt:lpstr>Smart-seq dataset</vt:lpstr>
      <vt:lpstr>Co-expresssion network analysis</vt:lpstr>
      <vt:lpstr>Time consumption comparison</vt:lpstr>
      <vt:lpstr>Key advantages - conclusion</vt:lpstr>
      <vt:lpstr>PowerPoint 演示文稿</vt:lpstr>
      <vt:lpstr>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Module-based Subtype Identification and Clustering of single-cell RNA-seq data (MSIC)</dc:title>
  <dc:creator>zhixin lee</dc:creator>
  <cp:lastModifiedBy>zhixin lee</cp:lastModifiedBy>
  <cp:revision>281</cp:revision>
  <dcterms:created xsi:type="dcterms:W3CDTF">2018-07-07T10:53:29Z</dcterms:created>
  <dcterms:modified xsi:type="dcterms:W3CDTF">2018-07-12T18:14:52Z</dcterms:modified>
</cp:coreProperties>
</file>